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h5DBexJa7O3g+HtNEb4cxWL/KIn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laire G Elsbre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CCA698-B320-4417-8311-28D358C9C363}">
  <a:tblStyle styleId="{5FCCA698-B320-4417-8311-28D358C9C36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26" autoAdjust="0"/>
  </p:normalViewPr>
  <p:slideViewPr>
    <p:cSldViewPr snapToGrid="0">
      <p:cViewPr varScale="1">
        <p:scale>
          <a:sx n="86" d="100"/>
          <a:sy n="86" d="100"/>
        </p:scale>
        <p:origin x="53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30" Type="http://customschemas.google.com/relationships/presentationmetadata" Target="metadata"/><Relationship Id="rId35"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04-23T23:25:18.629" idx="1">
    <p:pos x="6000" y="0"/>
    <p:text>@guptach@oregonstate.edu
_Assigned to Chesta Gupta_</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ppPx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d52a6fb1bb_0_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 name="Google Shape;266;gd52a6fb1bb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52a6fb1bb_0_2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gd52a6fb1bb_0_2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d52a6fb1bb_0_3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2" name="Google Shape;292;gd52a6fb1bb_0_3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d46d367881_1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Here we can see a graph of Jim’s sugar intake in grams, indicated by the orange line, and glucose levels as indicated from his bloodwork on the blue line. We only have data for both of these variables in the years of 2014, 2015, and 2019 which are marked in red on the graph. Clearly, Jim’s sugar intake dropped drastically between the years 2014 and 2015. This was around when Jim switched to a keto diet, which requires very low carbohydrate and sugar intake. Interestingly, his blood glucose levels did not drop significantly during this time, however, his glucose ranged from 77 to 93 during these years which is well within the healthy range of up to 140 milligrams per deciliter. There are other factors that affect blood glucose, such as exercise, stress levels, and quality of sleep. Blood glucose does also tend to increase as you age as well. </a:t>
            </a:r>
            <a:endParaRPr/>
          </a:p>
        </p:txBody>
      </p:sp>
      <p:sp>
        <p:nvSpPr>
          <p:cNvPr id="302" name="Google Shape;302;gd46d367881_1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d06cf103d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gd06cf103d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034d8a78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gd034d8a78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d46d367881_1_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gd46d367881_1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d59998280a_1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300" dirty="0"/>
              <a:t>I was in charge of investigating variables Cholesterol, LDL, HDL. Cholesterol, as we might already know, it’s a waxy type of fat that moves throughout your body in your blood.  Lipids are substances that do not dissolve in water, so they do not come apart in blood. Your body makes cholesterol, but you can also get it from foods. Cholesterol is only found in foods that come from animals. </a:t>
            </a:r>
            <a:endParaRPr sz="1300" dirty="0"/>
          </a:p>
          <a:p>
            <a:pPr marL="0" lvl="0" indent="0" algn="l" rtl="0">
              <a:lnSpc>
                <a:spcPct val="115000"/>
              </a:lnSpc>
              <a:spcBef>
                <a:spcPts val="0"/>
              </a:spcBef>
              <a:spcAft>
                <a:spcPts val="0"/>
              </a:spcAft>
              <a:buNone/>
            </a:pPr>
            <a:r>
              <a:rPr lang="en-US" sz="1300" dirty="0"/>
              <a:t>LDL cholesterol is often called the “bad” cholesterol because it collects in the walls of your blood vessels, raising your chances of health problems like a heart attack or stroke. </a:t>
            </a:r>
            <a:endParaRPr sz="1300" dirty="0"/>
          </a:p>
          <a:p>
            <a:pPr marL="0" lvl="0" indent="0" algn="l" rtl="0">
              <a:lnSpc>
                <a:spcPct val="115000"/>
              </a:lnSpc>
              <a:spcBef>
                <a:spcPts val="0"/>
              </a:spcBef>
              <a:spcAft>
                <a:spcPts val="0"/>
              </a:spcAft>
              <a:buNone/>
            </a:pPr>
            <a:r>
              <a:rPr lang="en-US" sz="1300" dirty="0"/>
              <a:t>Last but not least, HDL is often called the “ good cholesterol.” Having high levels of HDL also has antioxidant effects, and research has also linked this to a reduced risk of heart disease. </a:t>
            </a:r>
            <a:endParaRPr sz="1300" dirty="0"/>
          </a:p>
          <a:p>
            <a:pPr marL="0" lvl="0" indent="0" algn="l" rtl="0">
              <a:lnSpc>
                <a:spcPct val="115000"/>
              </a:lnSpc>
              <a:spcBef>
                <a:spcPts val="0"/>
              </a:spcBef>
              <a:spcAft>
                <a:spcPts val="0"/>
              </a:spcAft>
              <a:buNone/>
            </a:pPr>
            <a:r>
              <a:rPr lang="en-US" sz="1300" dirty="0"/>
              <a:t>Overall, these ingredients have a strong correlation with fat.</a:t>
            </a:r>
            <a:endParaRPr sz="1300" dirty="0"/>
          </a:p>
          <a:p>
            <a:pPr marL="0" lvl="0" indent="0" algn="l" rtl="0">
              <a:lnSpc>
                <a:spcPct val="115000"/>
              </a:lnSpc>
              <a:spcBef>
                <a:spcPts val="0"/>
              </a:spcBef>
              <a:spcAft>
                <a:spcPts val="0"/>
              </a:spcAft>
              <a:buNone/>
            </a:pPr>
            <a:endParaRPr sz="1300" dirty="0"/>
          </a:p>
          <a:p>
            <a:pPr marL="0" lvl="0" indent="0" algn="l" rtl="0">
              <a:lnSpc>
                <a:spcPct val="115000"/>
              </a:lnSpc>
              <a:spcBef>
                <a:spcPts val="0"/>
              </a:spcBef>
              <a:spcAft>
                <a:spcPts val="0"/>
              </a:spcAft>
              <a:buNone/>
            </a:pPr>
            <a:endParaRPr sz="1300" dirty="0"/>
          </a:p>
        </p:txBody>
      </p:sp>
      <p:sp>
        <p:nvSpPr>
          <p:cNvPr id="351" name="Google Shape;351;gd59998280a_1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55e4b0076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300" dirty="0"/>
              <a:t>Now then let’s move on to the analysis part. There was a significant change between 2014 to 2015 which is highly related to Jim’s Diet method change. As </a:t>
            </a:r>
            <a:r>
              <a:rPr lang="en-US" sz="1300" dirty="0" err="1"/>
              <a:t>Chesta</a:t>
            </a:r>
            <a:r>
              <a:rPr lang="en-US" sz="1300" dirty="0"/>
              <a:t> introduced the difference between Paleo and Keto, Keto Diet encourages a high intake of fat, and we can clearly see that Jim is following the Keto Diet principle very well. When it comes to Cholesterol levels, total cholesterol levels less than 200 milligrams per deciliter are considered desirable for adults. However, after Jim changed his diet method to Keto, the cholesterol levels are increased and considered borderline high. Here then I had to see whether good or bad cholesterol levels have decreased or increased.</a:t>
            </a:r>
            <a:endParaRPr dirty="0"/>
          </a:p>
        </p:txBody>
      </p:sp>
      <p:sp>
        <p:nvSpPr>
          <p:cNvPr id="366" name="Google Shape;366;gd55e4b0076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d55e4b0076_2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When it comes to LDL level as known as bad cholesterol, it reached border high levels after the Keto Diet. The fats linked to LDL cholesterol levels and those that Jim should minimize in his diet are called saturated fats and trans fats. Saturated fats in products that usually come from animals, such as meat, milk, cheese and butter. </a:t>
            </a:r>
            <a:endParaRPr dirty="0"/>
          </a:p>
        </p:txBody>
      </p:sp>
      <p:sp>
        <p:nvSpPr>
          <p:cNvPr id="387" name="Google Shape;387;gd55e4b0076_2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d47b12c93a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gd47b12c93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d55e4b0076_2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Then I compared Cholesterol ratio with HDL level as known as good cholesterol. </a:t>
            </a:r>
            <a:endParaRPr dirty="0"/>
          </a:p>
          <a:p>
            <a:pPr marL="0" lvl="0" indent="0" algn="l" rtl="0">
              <a:spcBef>
                <a:spcPts val="0"/>
              </a:spcBef>
              <a:spcAft>
                <a:spcPts val="0"/>
              </a:spcAft>
              <a:buNone/>
            </a:pPr>
            <a:r>
              <a:rPr lang="en-US" sz="1300" dirty="0">
                <a:solidFill>
                  <a:srgbClr val="202124"/>
                </a:solidFill>
                <a:highlight>
                  <a:srgbClr val="FFFFFF"/>
                </a:highlight>
                <a:latin typeface="Arial"/>
                <a:ea typeface="Arial"/>
                <a:cs typeface="Arial"/>
                <a:sym typeface="Arial"/>
              </a:rPr>
              <a:t>In general, the higher the ratio, the higher the risk. Most healthcare providers want the ratio to be below 5:1. A ratio below 3.5:1 is considered very good.</a:t>
            </a:r>
            <a:endParaRPr dirty="0"/>
          </a:p>
          <a:p>
            <a:pPr marL="0" lvl="0" indent="0" algn="l" rtl="0">
              <a:spcBef>
                <a:spcPts val="0"/>
              </a:spcBef>
              <a:spcAft>
                <a:spcPts val="0"/>
              </a:spcAft>
              <a:buNone/>
            </a:pPr>
            <a:r>
              <a:rPr lang="en-US" dirty="0"/>
              <a:t>Jim’s Cholesterol Ratio’s overall are in a good shape, he has half risk of heart disease. However, we can see that after following the keto diet the cholesterol ratio has gotten high.</a:t>
            </a:r>
            <a:endParaRPr dirty="0"/>
          </a:p>
        </p:txBody>
      </p:sp>
      <p:sp>
        <p:nvSpPr>
          <p:cNvPr id="412" name="Google Shape;412;gd55e4b0076_2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d47b12c93a_1_1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Through this Nutrition Project, we suggest 4 Health-Care Recommendations for Jim. </a:t>
            </a:r>
          </a:p>
          <a:p>
            <a:pPr marL="0" lvl="0" indent="0" algn="l" rtl="0">
              <a:spcBef>
                <a:spcPts val="0"/>
              </a:spcBef>
              <a:spcAft>
                <a:spcPts val="0"/>
              </a:spcAft>
              <a:buNone/>
            </a:pPr>
            <a:r>
              <a:rPr lang="en-US" dirty="0"/>
              <a:t>first and foremost, when your body enters a state of Ketosis, it runs out of glycogen, a carbohydrate stored in your body, draining a large amount of moisture. At this time, a large amount of salt escapes as well, because insulin secretion decreases, and the kidneys do not reabsorb the salt and just let leaving it out. Therefore, it recommended to drink at least 64 oz of water and intake seasoned food.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second recommendation is to keep maintaining the protein intake level. Jim has been doing great to keep his diet properly without putting a negative impact on his body. So it’s good to remind him to keep up with his current diet!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Third, I’d recommend keeping an eye on LDL again as known as bad cholesterol level since the LDL level indicates borderline high on recent his bloodwork result. You know, an ounce of prevention is worth a pound of cure.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Last of all, the globulin level is getting low which is slightly below 2.0 g/dl. Based on our research it might be related to poor liver function, so he might need to investigate that. </a:t>
            </a:r>
          </a:p>
          <a:p>
            <a:pPr marL="0" lvl="0" indent="0" algn="l" rtl="0">
              <a:spcBef>
                <a:spcPts val="0"/>
              </a:spcBef>
              <a:spcAft>
                <a:spcPts val="0"/>
              </a:spcAft>
              <a:buNone/>
            </a:pPr>
            <a:r>
              <a:rPr lang="en-US" dirty="0"/>
              <a:t>Globulin level is getting low: investigate whether globulin = 2 </a:t>
            </a:r>
          </a:p>
          <a:p>
            <a:pPr marL="0" lvl="0" indent="0" algn="l" rtl="0">
              <a:spcBef>
                <a:spcPts val="0"/>
              </a:spcBef>
              <a:spcAft>
                <a:spcPts val="0"/>
              </a:spcAft>
              <a:buNone/>
            </a:pPr>
            <a:r>
              <a:rPr lang="en-US" dirty="0"/>
              <a:t>is too low. -&gt; Maybe related to poor liver function.</a:t>
            </a:r>
          </a:p>
          <a:p>
            <a:pPr marL="0" lvl="0" indent="0" algn="l" rtl="0">
              <a:spcBef>
                <a:spcPts val="0"/>
              </a:spcBef>
              <a:spcAft>
                <a:spcPts val="0"/>
              </a:spcAft>
              <a:buNone/>
            </a:pPr>
            <a:endParaRPr lang="en-US" dirty="0"/>
          </a:p>
        </p:txBody>
      </p:sp>
      <p:sp>
        <p:nvSpPr>
          <p:cNvPr id="427" name="Google Shape;427;gd47b12c93a_1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d47b12c93a_1_1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project was very meaningful to all of us because it was a Real-World data analysis project. We often realize that the dataset in the actual working place is not always in perfect shape. Likewise, we also faced some missing data and through the pre-processing, the actually cleaned dataset was very limited. Through this process, we realized again the importance of collecting an accurate dataset or the importance of having the ability to extract meaningful information in a given situation.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Last but not least, we also learned </a:t>
            </a:r>
            <a:r>
              <a:rPr lang="en-US" sz="1200" dirty="0">
                <a:solidFill>
                  <a:srgbClr val="000000"/>
                </a:solidFill>
                <a:effectLst/>
                <a:latin typeface="Noto Sans Symbols"/>
                <a:ea typeface="Noto Sans Symbols"/>
                <a:cs typeface="Noto Sans Symbols"/>
              </a:rPr>
              <a:t>interpreting the result in a way that could be understood by laypeople is very important.</a:t>
            </a:r>
            <a:endParaRPr lang="en-US" sz="1200" dirty="0">
              <a:effectLst/>
              <a:latin typeface="Noto Sans Symbols"/>
              <a:ea typeface="Noto Sans Symbols"/>
              <a:cs typeface="Noto Sans Symbol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how we narrative the data to the non-data </a:t>
            </a:r>
            <a:r>
              <a:rPr lang="en-US" dirty="0" err="1"/>
              <a:t>bacPresenting</a:t>
            </a:r>
            <a:r>
              <a:rPr lang="en-US" dirty="0"/>
              <a:t> this data visually and adding pertinent information to complement the business analysis process not only makes it faster and easier to point out areas of opportunities and concern but also enables decision-makers to take action with their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000000"/>
                </a:solidFill>
                <a:effectLst/>
                <a:latin typeface="Noto Sans Symbols"/>
                <a:ea typeface="Noto Sans Symbols"/>
                <a:cs typeface="Noto Sans Symbols"/>
              </a:rPr>
              <a:t>Created 4 multiple regression forecasting models with Tableau and interpreted the result in a way that could be understood by laypeople.</a:t>
            </a:r>
            <a:endParaRPr lang="en-US" sz="1800" dirty="0">
              <a:effectLst/>
              <a:latin typeface="Noto Sans Symbols"/>
              <a:ea typeface="Noto Sans Symbols"/>
              <a:cs typeface="Noto Sans Symbol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data.</a:t>
            </a:r>
          </a:p>
        </p:txBody>
      </p:sp>
      <p:sp>
        <p:nvSpPr>
          <p:cNvPr id="458" name="Google Shape;458;gd47b12c93a_1_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d47b12c93a_1_2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gd47b12c93a_1_2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food and nutrition project helps our project client Jim (alias) learn to make healthy food choices, improve energy and alertness, reduce disease and illness risks, and gain knowledge of nutrients through the data-driven analysis.</a:t>
            </a:r>
            <a:endParaRPr/>
          </a:p>
        </p:txBody>
      </p:sp>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d46d367881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Jim has kept extensive records of data relating to his health over many years. We received 6,400 hundred rows of nutritional data going back to 2014 that told us how many meals he ate in a day plus the nutritional content for each meal, including calories, fat content, carbohydrates, protein, cholesterol, sodium, potassium, Vitamins A and C, Calcium, and Iron. We also received some weight data. Jim also provided us with the results of eight blood tests done between 2009 and 2019, though we only used the five tests from 2014 to 2019 in order to compare bloodwork with the other variables gathered like the nutritional data. Jim also has a very active lifestyle and has tracked the type and length of exercise he has done since 2014. He primarily does High intensity interval training, Brazilian Jiu Jitsu, and weight training combined with cardio. Finally, we also have about a years worth of sleep data going back to early 2020. There are periods of time that we don’t have data for which we had to keep in mind when doing our analysis. For most of 2016, Jim did not track his meals. It can be challenge when analyzing this data and not knowing whether, for example, Jim didn’t exercise for several months or if he simply wasn’t recording exercise for that period of time. As we continue to undergo this analysis, communication with Jim will be important to make sure we have the information that we need. </a:t>
            </a:r>
            <a:endParaRPr/>
          </a:p>
        </p:txBody>
      </p:sp>
      <p:sp>
        <p:nvSpPr>
          <p:cNvPr id="183" name="Google Shape;183;gd46d367881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034d8a788_3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client followed paleo diet for few years before switching to Keto diet plan. He was also involved in sports activities like Brazilian jiu jitsu.</a:t>
            </a:r>
            <a:endParaRPr/>
          </a:p>
        </p:txBody>
      </p:sp>
      <p:sp>
        <p:nvSpPr>
          <p:cNvPr id="196" name="Google Shape;196;gd034d8a788_3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d034d8a788_3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66666"/>
              </a:lnSpc>
              <a:spcBef>
                <a:spcPts val="0"/>
              </a:spcBef>
              <a:spcAft>
                <a:spcPts val="0"/>
              </a:spcAft>
              <a:buClr>
                <a:schemeClr val="dk1"/>
              </a:buClr>
              <a:buSzPts val="1100"/>
              <a:buFont typeface="Arial"/>
              <a:buNone/>
            </a:pPr>
            <a:r>
              <a:rPr lang="en-US" sz="1350">
                <a:solidFill>
                  <a:srgbClr val="202324"/>
                </a:solidFill>
                <a:highlight>
                  <a:srgbClr val="FFFFFF"/>
                </a:highlight>
                <a:latin typeface="Arial"/>
                <a:ea typeface="Arial"/>
                <a:cs typeface="Arial"/>
                <a:sym typeface="Arial"/>
              </a:rPr>
              <a:t>Keto is a very low-carb diet that shifts your body into a metabolic state of ketosis. In ketosis, your energy comes primarily from little molecules called ketone bodies, as opposed to glucose from carbs and sugar.</a:t>
            </a:r>
            <a:endParaRPr sz="1350">
              <a:solidFill>
                <a:srgbClr val="202324"/>
              </a:solidFill>
              <a:highlight>
                <a:srgbClr val="FFFFFF"/>
              </a:highlight>
              <a:latin typeface="Arial"/>
              <a:ea typeface="Arial"/>
              <a:cs typeface="Arial"/>
              <a:sym typeface="Arial"/>
            </a:endParaRPr>
          </a:p>
          <a:p>
            <a:pPr marL="0" lvl="0" indent="0" algn="l" rtl="0">
              <a:lnSpc>
                <a:spcPct val="166666"/>
              </a:lnSpc>
              <a:spcBef>
                <a:spcPts val="2900"/>
              </a:spcBef>
              <a:spcAft>
                <a:spcPts val="0"/>
              </a:spcAft>
              <a:buClr>
                <a:schemeClr val="dk1"/>
              </a:buClr>
              <a:buSzPts val="1100"/>
              <a:buFont typeface="Arial"/>
              <a:buNone/>
            </a:pPr>
            <a:r>
              <a:rPr lang="en-US" sz="1350">
                <a:solidFill>
                  <a:srgbClr val="202324"/>
                </a:solidFill>
                <a:highlight>
                  <a:srgbClr val="FFFFFF"/>
                </a:highlight>
                <a:latin typeface="Arial"/>
                <a:ea typeface="Arial"/>
                <a:cs typeface="Arial"/>
                <a:sym typeface="Arial"/>
              </a:rPr>
              <a:t>On a ketogenic diet, you reduce your carb intake to under about 30 grams per day. But the number of grams of carbs, fat, and protein you eat depends heavily on your activity levels and your goals.</a:t>
            </a:r>
            <a:endParaRPr sz="1350">
              <a:solidFill>
                <a:srgbClr val="202324"/>
              </a:solidFill>
              <a:highlight>
                <a:srgbClr val="FFFFFF"/>
              </a:highlight>
              <a:latin typeface="Arial"/>
              <a:ea typeface="Arial"/>
              <a:cs typeface="Arial"/>
              <a:sym typeface="Arial"/>
            </a:endParaRPr>
          </a:p>
          <a:p>
            <a:pPr marL="0" lvl="0" indent="0" algn="l" rtl="0">
              <a:spcBef>
                <a:spcPts val="2900"/>
              </a:spcBef>
              <a:spcAft>
                <a:spcPts val="0"/>
              </a:spcAft>
              <a:buNone/>
            </a:pPr>
            <a:endParaRPr/>
          </a:p>
        </p:txBody>
      </p:sp>
      <p:sp>
        <p:nvSpPr>
          <p:cNvPr id="221" name="Google Shape;221;gd034d8a788_3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d52a6fb1b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3" name="Google Shape;243;gd52a6fb1b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d52a6fb1bb_0_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gd52a6fb1bb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15"/>
        <p:cNvGrpSpPr/>
        <p:nvPr/>
      </p:nvGrpSpPr>
      <p:grpSpPr>
        <a:xfrm>
          <a:off x="0" y="0"/>
          <a:ext cx="0" cy="0"/>
          <a:chOff x="0" y="0"/>
          <a:chExt cx="0" cy="0"/>
        </a:xfrm>
      </p:grpSpPr>
      <p:sp>
        <p:nvSpPr>
          <p:cNvPr id="16" name="Google Shape;16;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72"/>
        <p:cNvGrpSpPr/>
        <p:nvPr/>
      </p:nvGrpSpPr>
      <p:grpSpPr>
        <a:xfrm>
          <a:off x="0" y="0"/>
          <a:ext cx="0" cy="0"/>
          <a:chOff x="0" y="0"/>
          <a:chExt cx="0" cy="0"/>
        </a:xfrm>
      </p:grpSpPr>
      <p:sp>
        <p:nvSpPr>
          <p:cNvPr id="73" name="Google Shape;73;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78"/>
        <p:cNvGrpSpPr/>
        <p:nvPr/>
      </p:nvGrpSpPr>
      <p:grpSpPr>
        <a:xfrm>
          <a:off x="0" y="0"/>
          <a:ext cx="0" cy="0"/>
          <a:chOff x="0" y="0"/>
          <a:chExt cx="0" cy="0"/>
        </a:xfrm>
      </p:grpSpPr>
      <p:sp>
        <p:nvSpPr>
          <p:cNvPr id="79" name="Google Shape;79;p2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21"/>
        <p:cNvGrpSpPr/>
        <p:nvPr/>
      </p:nvGrpSpPr>
      <p:grpSpPr>
        <a:xfrm>
          <a:off x="0" y="0"/>
          <a:ext cx="0" cy="0"/>
          <a:chOff x="0" y="0"/>
          <a:chExt cx="0" cy="0"/>
        </a:xfrm>
      </p:grpSpPr>
      <p:sp>
        <p:nvSpPr>
          <p:cNvPr id="22" name="Google Shape;22;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7"/>
        <p:cNvGrpSpPr/>
        <p:nvPr/>
      </p:nvGrpSpPr>
      <p:grpSpPr>
        <a:xfrm>
          <a:off x="0" y="0"/>
          <a:ext cx="0" cy="0"/>
          <a:chOff x="0" y="0"/>
          <a:chExt cx="0" cy="0"/>
        </a:xfrm>
      </p:grpSpPr>
      <p:sp>
        <p:nvSpPr>
          <p:cNvPr id="28" name="Google Shape;28;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33"/>
        <p:cNvGrpSpPr/>
        <p:nvPr/>
      </p:nvGrpSpPr>
      <p:grpSpPr>
        <a:xfrm>
          <a:off x="0" y="0"/>
          <a:ext cx="0" cy="0"/>
          <a:chOff x="0" y="0"/>
          <a:chExt cx="0" cy="0"/>
        </a:xfrm>
      </p:grpSpPr>
      <p:sp>
        <p:nvSpPr>
          <p:cNvPr id="34" name="Google Shape;34;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0"/>
        <p:cNvGrpSpPr/>
        <p:nvPr/>
      </p:nvGrpSpPr>
      <p:grpSpPr>
        <a:xfrm>
          <a:off x="0" y="0"/>
          <a:ext cx="0" cy="0"/>
          <a:chOff x="0" y="0"/>
          <a:chExt cx="0" cy="0"/>
        </a:xfrm>
      </p:grpSpPr>
      <p:sp>
        <p:nvSpPr>
          <p:cNvPr id="41" name="Google Shape;41;p2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49"/>
        <p:cNvGrpSpPr/>
        <p:nvPr/>
      </p:nvGrpSpPr>
      <p:grpSpPr>
        <a:xfrm>
          <a:off x="0" y="0"/>
          <a:ext cx="0" cy="0"/>
          <a:chOff x="0" y="0"/>
          <a:chExt cx="0" cy="0"/>
        </a:xfrm>
      </p:grpSpPr>
      <p:sp>
        <p:nvSpPr>
          <p:cNvPr id="50" name="Google Shape;5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54"/>
        <p:cNvGrpSpPr/>
        <p:nvPr/>
      </p:nvGrpSpPr>
      <p:grpSpPr>
        <a:xfrm>
          <a:off x="0" y="0"/>
          <a:ext cx="0" cy="0"/>
          <a:chOff x="0" y="0"/>
          <a:chExt cx="0" cy="0"/>
        </a:xfrm>
      </p:grpSpPr>
      <p:sp>
        <p:nvSpPr>
          <p:cNvPr id="55" name="Google Shape;5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58"/>
        <p:cNvGrpSpPr/>
        <p:nvPr/>
      </p:nvGrpSpPr>
      <p:grpSpPr>
        <a:xfrm>
          <a:off x="0" y="0"/>
          <a:ext cx="0" cy="0"/>
          <a:chOff x="0" y="0"/>
          <a:chExt cx="0" cy="0"/>
        </a:xfrm>
      </p:grpSpPr>
      <p:sp>
        <p:nvSpPr>
          <p:cNvPr id="59" name="Google Shape;59;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65"/>
        <p:cNvGrpSpPr/>
        <p:nvPr/>
      </p:nvGrpSpPr>
      <p:grpSpPr>
        <a:xfrm>
          <a:off x="0" y="0"/>
          <a:ext cx="0" cy="0"/>
          <a:chOff x="0" y="0"/>
          <a:chExt cx="0" cy="0"/>
        </a:xfrm>
      </p:grpSpPr>
      <p:sp>
        <p:nvSpPr>
          <p:cNvPr id="66" name="Google Shape;66;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6"/>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Malgun Gothic"/>
                <a:ea typeface="Malgun Gothic"/>
                <a:cs typeface="Malgun Gothic"/>
                <a:sym typeface="Malgun Gothic"/>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Malgun Gothic"/>
                <a:ea typeface="Malgun Gothic"/>
                <a:cs typeface="Malgun Gothic"/>
                <a:sym typeface="Malgun Gothic"/>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Malgun Gothic"/>
                <a:ea typeface="Malgun Gothic"/>
                <a:cs typeface="Malgun Gothic"/>
                <a:sym typeface="Malgun Gothic"/>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9pPr>
          </a:lstStyle>
          <a:p>
            <a:endParaRPr/>
          </a:p>
        </p:txBody>
      </p:sp>
      <p:sp>
        <p:nvSpPr>
          <p:cNvPr id="68" name="Google Shape;68;p2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9pPr>
          </a:lstStyle>
          <a:p>
            <a:endParaRPr/>
          </a:p>
        </p:txBody>
      </p:sp>
      <p:sp>
        <p:nvSpPr>
          <p:cNvPr id="12" name="Google Shape;1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3" name="Google Shape;1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4" name="Google Shape;1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Malgun Gothic"/>
                <a:ea typeface="Malgun Gothic"/>
                <a:cs typeface="Malgun Gothic"/>
                <a:sym typeface="Malgun Gothic"/>
              </a:defRPr>
            </a:lvl1pPr>
            <a:lvl2pPr marL="0" marR="0" lvl="1" indent="0" algn="r" rtl="0">
              <a:spcBef>
                <a:spcPts val="0"/>
              </a:spcBef>
              <a:buNone/>
              <a:defRPr sz="1200" b="0" i="0" u="none" strike="noStrike" cap="none">
                <a:solidFill>
                  <a:srgbClr val="888888"/>
                </a:solidFill>
                <a:latin typeface="Malgun Gothic"/>
                <a:ea typeface="Malgun Gothic"/>
                <a:cs typeface="Malgun Gothic"/>
                <a:sym typeface="Malgun Gothic"/>
              </a:defRPr>
            </a:lvl2pPr>
            <a:lvl3pPr marL="0" marR="0" lvl="2" indent="0" algn="r" rtl="0">
              <a:spcBef>
                <a:spcPts val="0"/>
              </a:spcBef>
              <a:buNone/>
              <a:defRPr sz="1200" b="0" i="0" u="none" strike="noStrike" cap="none">
                <a:solidFill>
                  <a:srgbClr val="888888"/>
                </a:solidFill>
                <a:latin typeface="Malgun Gothic"/>
                <a:ea typeface="Malgun Gothic"/>
                <a:cs typeface="Malgun Gothic"/>
                <a:sym typeface="Malgun Gothic"/>
              </a:defRPr>
            </a:lvl3pPr>
            <a:lvl4pPr marL="0" marR="0" lvl="3" indent="0" algn="r" rtl="0">
              <a:spcBef>
                <a:spcPts val="0"/>
              </a:spcBef>
              <a:buNone/>
              <a:defRPr sz="1200" b="0" i="0" u="none" strike="noStrike" cap="none">
                <a:solidFill>
                  <a:srgbClr val="888888"/>
                </a:solidFill>
                <a:latin typeface="Malgun Gothic"/>
                <a:ea typeface="Malgun Gothic"/>
                <a:cs typeface="Malgun Gothic"/>
                <a:sym typeface="Malgun Gothic"/>
              </a:defRPr>
            </a:lvl4pPr>
            <a:lvl5pPr marL="0" marR="0" lvl="4" indent="0" algn="r" rtl="0">
              <a:spcBef>
                <a:spcPts val="0"/>
              </a:spcBef>
              <a:buNone/>
              <a:defRPr sz="1200" b="0" i="0" u="none" strike="noStrike" cap="none">
                <a:solidFill>
                  <a:srgbClr val="888888"/>
                </a:solidFill>
                <a:latin typeface="Malgun Gothic"/>
                <a:ea typeface="Malgun Gothic"/>
                <a:cs typeface="Malgun Gothic"/>
                <a:sym typeface="Malgun Gothic"/>
              </a:defRPr>
            </a:lvl5pPr>
            <a:lvl6pPr marL="0" marR="0" lvl="5" indent="0" algn="r" rtl="0">
              <a:spcBef>
                <a:spcPts val="0"/>
              </a:spcBef>
              <a:buNone/>
              <a:defRPr sz="1200" b="0" i="0" u="none" strike="noStrike" cap="none">
                <a:solidFill>
                  <a:srgbClr val="888888"/>
                </a:solidFill>
                <a:latin typeface="Malgun Gothic"/>
                <a:ea typeface="Malgun Gothic"/>
                <a:cs typeface="Malgun Gothic"/>
                <a:sym typeface="Malgun Gothic"/>
              </a:defRPr>
            </a:lvl6pPr>
            <a:lvl7pPr marL="0" marR="0" lvl="6" indent="0" algn="r" rtl="0">
              <a:spcBef>
                <a:spcPts val="0"/>
              </a:spcBef>
              <a:buNone/>
              <a:defRPr sz="1200" b="0" i="0" u="none" strike="noStrike" cap="none">
                <a:solidFill>
                  <a:srgbClr val="888888"/>
                </a:solidFill>
                <a:latin typeface="Malgun Gothic"/>
                <a:ea typeface="Malgun Gothic"/>
                <a:cs typeface="Malgun Gothic"/>
                <a:sym typeface="Malgun Gothic"/>
              </a:defRPr>
            </a:lvl7pPr>
            <a:lvl8pPr marL="0" marR="0" lvl="7" indent="0" algn="r" rtl="0">
              <a:spcBef>
                <a:spcPts val="0"/>
              </a:spcBef>
              <a:buNone/>
              <a:defRPr sz="1200" b="0" i="0" u="none" strike="noStrike" cap="none">
                <a:solidFill>
                  <a:srgbClr val="888888"/>
                </a:solidFill>
                <a:latin typeface="Malgun Gothic"/>
                <a:ea typeface="Malgun Gothic"/>
                <a:cs typeface="Malgun Gothic"/>
                <a:sym typeface="Malgun Gothic"/>
              </a:defRPr>
            </a:lvl8pPr>
            <a:lvl9pPr marL="0" marR="0" lvl="8" indent="0" algn="r" rtl="0">
              <a:spcBef>
                <a:spcPts val="0"/>
              </a:spcBef>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A2B40"/>
        </a:solidFill>
        <a:effectLst/>
      </p:bgPr>
    </p:bg>
    <p:spTree>
      <p:nvGrpSpPr>
        <p:cNvPr id="1" name="Shape 87"/>
        <p:cNvGrpSpPr/>
        <p:nvPr/>
      </p:nvGrpSpPr>
      <p:grpSpPr>
        <a:xfrm>
          <a:off x="0" y="0"/>
          <a:ext cx="0" cy="0"/>
          <a:chOff x="0" y="0"/>
          <a:chExt cx="0" cy="0"/>
        </a:xfrm>
      </p:grpSpPr>
      <p:sp>
        <p:nvSpPr>
          <p:cNvPr id="88" name="Google Shape;88;p1"/>
          <p:cNvSpPr/>
          <p:nvPr/>
        </p:nvSpPr>
        <p:spPr>
          <a:xfrm>
            <a:off x="138545" y="5035937"/>
            <a:ext cx="5281849" cy="17081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i="1" u="none" strike="noStrike" cap="none">
                <a:solidFill>
                  <a:srgbClr val="FFFFFF"/>
                </a:solidFill>
                <a:latin typeface="Arial"/>
                <a:ea typeface="Arial"/>
                <a:cs typeface="Arial"/>
                <a:sym typeface="Arial"/>
              </a:rPr>
              <a:t>Dr. Xiaohui Chang (Advisor)</a:t>
            </a:r>
            <a:endParaRPr/>
          </a:p>
          <a:p>
            <a:pPr marL="0" marR="0" lvl="0" indent="0" algn="l" rtl="0">
              <a:spcBef>
                <a:spcPts val="0"/>
              </a:spcBef>
              <a:spcAft>
                <a:spcPts val="0"/>
              </a:spcAft>
              <a:buNone/>
            </a:pPr>
            <a:r>
              <a:rPr lang="en-US" sz="1500" b="1" i="1" u="none" strike="noStrike" cap="none">
                <a:solidFill>
                  <a:srgbClr val="FFFFFF"/>
                </a:solidFill>
                <a:latin typeface="Arial"/>
                <a:ea typeface="Arial"/>
                <a:cs typeface="Arial"/>
                <a:sym typeface="Arial"/>
              </a:rPr>
              <a:t>Chesta Gupta </a:t>
            </a:r>
            <a:endParaRPr/>
          </a:p>
          <a:p>
            <a:pPr marL="0" marR="0" lvl="0" indent="0" algn="l" rtl="0">
              <a:spcBef>
                <a:spcPts val="0"/>
              </a:spcBef>
              <a:spcAft>
                <a:spcPts val="0"/>
              </a:spcAft>
              <a:buNone/>
            </a:pPr>
            <a:r>
              <a:rPr lang="en-US" sz="1500" b="1" i="1" u="none" strike="noStrike" cap="none">
                <a:solidFill>
                  <a:srgbClr val="FFFFFF"/>
                </a:solidFill>
                <a:latin typeface="Arial"/>
                <a:ea typeface="Arial"/>
                <a:cs typeface="Arial"/>
                <a:sym typeface="Arial"/>
              </a:rPr>
              <a:t>Claire G Elsbree</a:t>
            </a:r>
            <a:endParaRPr sz="1500" b="1" i="1" u="none" strike="noStrike" cap="none">
              <a:solidFill>
                <a:srgbClr val="FFFFFF"/>
              </a:solidFill>
              <a:latin typeface="Arial"/>
              <a:ea typeface="Arial"/>
              <a:cs typeface="Arial"/>
              <a:sym typeface="Arial"/>
            </a:endParaRPr>
          </a:p>
          <a:p>
            <a:pPr marL="0" marR="0" lvl="0" indent="0" algn="l" rtl="0">
              <a:spcBef>
                <a:spcPts val="0"/>
              </a:spcBef>
              <a:spcAft>
                <a:spcPts val="0"/>
              </a:spcAft>
              <a:buNone/>
            </a:pPr>
            <a:r>
              <a:rPr lang="en-US" sz="1500" b="1" i="1" u="none" strike="noStrike" cap="none">
                <a:solidFill>
                  <a:srgbClr val="FFFFFF"/>
                </a:solidFill>
                <a:latin typeface="Arial"/>
                <a:ea typeface="Arial"/>
                <a:cs typeface="Arial"/>
                <a:sym typeface="Arial"/>
              </a:rPr>
              <a:t>Eunjeong Heo</a:t>
            </a:r>
            <a:endParaRPr/>
          </a:p>
          <a:p>
            <a:pPr marL="0" marR="0" lvl="0" indent="0" algn="l" rtl="0">
              <a:spcBef>
                <a:spcPts val="0"/>
              </a:spcBef>
              <a:spcAft>
                <a:spcPts val="0"/>
              </a:spcAft>
              <a:buNone/>
            </a:pPr>
            <a:r>
              <a:rPr lang="en-US" sz="1500" b="1" i="1" u="none" strike="noStrike" cap="none">
                <a:solidFill>
                  <a:srgbClr val="FFFFFF"/>
                </a:solidFill>
                <a:latin typeface="Arial"/>
                <a:ea typeface="Arial"/>
                <a:cs typeface="Arial"/>
                <a:sym typeface="Arial"/>
              </a:rPr>
              <a:t>Mingyang Zhang</a:t>
            </a:r>
            <a:endParaRPr/>
          </a:p>
          <a:p>
            <a:pPr marL="0" marR="0" lvl="0" indent="0" algn="l" rtl="0">
              <a:spcBef>
                <a:spcPts val="0"/>
              </a:spcBef>
              <a:spcAft>
                <a:spcPts val="0"/>
              </a:spcAft>
              <a:buNone/>
            </a:pPr>
            <a:r>
              <a:rPr lang="en-US" sz="1500" b="1" i="1" u="none" strike="noStrike" cap="none">
                <a:solidFill>
                  <a:srgbClr val="FFFFFF"/>
                </a:solidFill>
                <a:latin typeface="Arial"/>
                <a:ea typeface="Arial"/>
                <a:cs typeface="Arial"/>
                <a:sym typeface="Arial"/>
              </a:rPr>
              <a:t>Nayoung Kwon</a:t>
            </a:r>
            <a:endParaRPr/>
          </a:p>
          <a:p>
            <a:pPr marL="0" marR="0" lvl="0" indent="0" algn="l" rtl="0">
              <a:spcBef>
                <a:spcPts val="0"/>
              </a:spcBef>
              <a:spcAft>
                <a:spcPts val="0"/>
              </a:spcAft>
              <a:buNone/>
            </a:pPr>
            <a:r>
              <a:rPr lang="en-US" sz="1500" b="1" i="1" u="none" strike="noStrike" cap="none">
                <a:solidFill>
                  <a:srgbClr val="FFFFFF"/>
                </a:solidFill>
                <a:latin typeface="Arial"/>
                <a:ea typeface="Arial"/>
                <a:cs typeface="Arial"/>
                <a:sym typeface="Arial"/>
              </a:rPr>
              <a:t>Robert M Hill</a:t>
            </a:r>
            <a:endParaRPr/>
          </a:p>
        </p:txBody>
      </p:sp>
      <p:grpSp>
        <p:nvGrpSpPr>
          <p:cNvPr id="89" name="Google Shape;89;p1"/>
          <p:cNvGrpSpPr/>
          <p:nvPr/>
        </p:nvGrpSpPr>
        <p:grpSpPr>
          <a:xfrm>
            <a:off x="5005621" y="800140"/>
            <a:ext cx="2687133" cy="2597129"/>
            <a:chOff x="4314031" y="491516"/>
            <a:chExt cx="3563938" cy="3594575"/>
          </a:xfrm>
        </p:grpSpPr>
        <p:sp>
          <p:nvSpPr>
            <p:cNvPr id="90" name="Google Shape;90;p1"/>
            <p:cNvSpPr/>
            <p:nvPr/>
          </p:nvSpPr>
          <p:spPr>
            <a:xfrm flipH="1">
              <a:off x="4314031" y="491516"/>
              <a:ext cx="3563938" cy="3594575"/>
            </a:xfrm>
            <a:prstGeom prst="ellipse">
              <a:avLst/>
            </a:prstGeom>
            <a:noFill/>
            <a:ln w="381000" cap="flat" cmpd="sng">
              <a:solidFill>
                <a:schemeClr val="lt1">
                  <a:alpha val="97647"/>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200" b="1" i="0" u="none" strike="noStrike" cap="none">
                <a:solidFill>
                  <a:srgbClr val="FFFFFF"/>
                </a:solidFill>
                <a:latin typeface="Malgun Gothic"/>
                <a:ea typeface="Malgun Gothic"/>
                <a:cs typeface="Malgun Gothic"/>
                <a:sym typeface="Malgun Gothic"/>
              </a:endParaRPr>
            </a:p>
          </p:txBody>
        </p:sp>
        <p:pic>
          <p:nvPicPr>
            <p:cNvPr id="91" name="Google Shape;91;p1" descr="Icon&#10;&#10;Description automatically generated"/>
            <p:cNvPicPr preferRelativeResize="0"/>
            <p:nvPr/>
          </p:nvPicPr>
          <p:blipFill rotWithShape="1">
            <a:blip r:embed="rId3">
              <a:alphaModFix/>
            </a:blip>
            <a:srcRect/>
            <a:stretch/>
          </p:blipFill>
          <p:spPr>
            <a:xfrm>
              <a:off x="4714203" y="1048414"/>
              <a:ext cx="2782863" cy="2782863"/>
            </a:xfrm>
            <a:prstGeom prst="rect">
              <a:avLst/>
            </a:prstGeom>
            <a:noFill/>
            <a:ln>
              <a:noFill/>
            </a:ln>
          </p:spPr>
        </p:pic>
      </p:grpSp>
      <p:pic>
        <p:nvPicPr>
          <p:cNvPr id="92" name="Google Shape;92;p1" descr="A picture containing diagram&#10;&#10;Description automatically generated"/>
          <p:cNvPicPr preferRelativeResize="0"/>
          <p:nvPr/>
        </p:nvPicPr>
        <p:blipFill rotWithShape="1">
          <a:blip r:embed="rId4">
            <a:alphaModFix/>
          </a:blip>
          <a:srcRect l="2555" t="27536" r="3273" b="30943"/>
          <a:stretch/>
        </p:blipFill>
        <p:spPr>
          <a:xfrm>
            <a:off x="10122222" y="175492"/>
            <a:ext cx="1885051" cy="624648"/>
          </a:xfrm>
          <a:prstGeom prst="rect">
            <a:avLst/>
          </a:prstGeom>
          <a:noFill/>
          <a:ln>
            <a:noFill/>
          </a:ln>
        </p:spPr>
      </p:pic>
      <p:grpSp>
        <p:nvGrpSpPr>
          <p:cNvPr id="93" name="Google Shape;93;p1"/>
          <p:cNvGrpSpPr/>
          <p:nvPr/>
        </p:nvGrpSpPr>
        <p:grpSpPr>
          <a:xfrm>
            <a:off x="1971050" y="3670525"/>
            <a:ext cx="8576100" cy="1432210"/>
            <a:chOff x="1780544" y="3519713"/>
            <a:chExt cx="8576100" cy="1432210"/>
          </a:xfrm>
        </p:grpSpPr>
        <p:sp>
          <p:nvSpPr>
            <p:cNvPr id="94" name="Google Shape;94;p1"/>
            <p:cNvSpPr/>
            <p:nvPr/>
          </p:nvSpPr>
          <p:spPr>
            <a:xfrm>
              <a:off x="3517913" y="4135023"/>
              <a:ext cx="5281800" cy="8169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3500" b="1" i="1" u="none" strike="noStrike" cap="none">
                  <a:solidFill>
                    <a:srgbClr val="FFFFFF"/>
                  </a:solidFill>
                  <a:latin typeface="Calibri"/>
                  <a:ea typeface="Calibri"/>
                  <a:cs typeface="Calibri"/>
                  <a:sym typeface="Calibri"/>
                </a:rPr>
                <a:t>-Nutrition Project-</a:t>
              </a:r>
              <a:endParaRPr/>
            </a:p>
          </p:txBody>
        </p:sp>
        <p:sp>
          <p:nvSpPr>
            <p:cNvPr id="95" name="Google Shape;95;p1"/>
            <p:cNvSpPr/>
            <p:nvPr/>
          </p:nvSpPr>
          <p:spPr>
            <a:xfrm>
              <a:off x="1780544" y="3519713"/>
              <a:ext cx="8576100" cy="9201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4000" b="1" i="1" u="none" strike="noStrike" cap="none" dirty="0">
                  <a:solidFill>
                    <a:srgbClr val="FFFFFF"/>
                  </a:solidFill>
                  <a:latin typeface="Calibri"/>
                  <a:ea typeface="Calibri"/>
                  <a:cs typeface="Calibri"/>
                  <a:sym typeface="Calibri"/>
                </a:rPr>
                <a:t>Real-World</a:t>
              </a:r>
              <a:r>
                <a:rPr lang="en-US" sz="4000" b="1" i="1" dirty="0">
                  <a:solidFill>
                    <a:srgbClr val="FFFFFF"/>
                  </a:solidFill>
                  <a:latin typeface="Calibri"/>
                  <a:ea typeface="Calibri"/>
                  <a:cs typeface="Calibri"/>
                  <a:sym typeface="Calibri"/>
                </a:rPr>
                <a:t> Client Health Consultant</a:t>
              </a:r>
              <a:endParaRPr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A2B40"/>
        </a:solidFill>
        <a:effectLst/>
      </p:bgPr>
    </p:bg>
    <p:spTree>
      <p:nvGrpSpPr>
        <p:cNvPr id="1" name="Shape 267"/>
        <p:cNvGrpSpPr/>
        <p:nvPr/>
      </p:nvGrpSpPr>
      <p:grpSpPr>
        <a:xfrm>
          <a:off x="0" y="0"/>
          <a:ext cx="0" cy="0"/>
          <a:chOff x="0" y="0"/>
          <a:chExt cx="0" cy="0"/>
        </a:xfrm>
      </p:grpSpPr>
      <p:sp>
        <p:nvSpPr>
          <p:cNvPr id="268" name="Google Shape;268;gd52a6fb1bb_0_159"/>
          <p:cNvSpPr/>
          <p:nvPr/>
        </p:nvSpPr>
        <p:spPr>
          <a:xfrm>
            <a:off x="0" y="-29461"/>
            <a:ext cx="12192000" cy="668100"/>
          </a:xfrm>
          <a:prstGeom prst="rect">
            <a:avLst/>
          </a:prstGeom>
          <a:solidFill>
            <a:schemeClr val="lt1"/>
          </a:solidFill>
          <a:ln>
            <a:noFill/>
          </a:ln>
        </p:spPr>
        <p:txBody>
          <a:bodyPr spcFirstLastPara="1" wrap="square" lIns="91425" tIns="45700" rIns="91425" bIns="45700" anchor="ctr" anchorCtr="0">
            <a:noAutofit/>
          </a:bodyPr>
          <a:lstStyle/>
          <a:p>
            <a:pPr marL="914400" marR="0" lvl="2" indent="0" algn="l" rtl="0">
              <a:lnSpc>
                <a:spcPct val="100000"/>
              </a:lnSpc>
              <a:spcBef>
                <a:spcPts val="0"/>
              </a:spcBef>
              <a:spcAft>
                <a:spcPts val="0"/>
              </a:spcAft>
              <a:buClr>
                <a:srgbClr val="000000"/>
              </a:buClr>
              <a:buSzPts val="3000"/>
              <a:buFont typeface="Arial"/>
              <a:buNone/>
            </a:pPr>
            <a:r>
              <a:rPr lang="en-US" sz="3000" b="1" i="1" u="none" strike="noStrike" cap="none">
                <a:solidFill>
                  <a:srgbClr val="3A3838"/>
                </a:solidFill>
              </a:rPr>
              <a:t>0</a:t>
            </a:r>
            <a:r>
              <a:rPr lang="en-US" sz="3000" b="1" i="1">
                <a:solidFill>
                  <a:srgbClr val="3A3838"/>
                </a:solidFill>
              </a:rPr>
              <a:t>2</a:t>
            </a:r>
            <a:r>
              <a:rPr lang="en-US" sz="3000" b="1" i="1" u="none" strike="noStrike" cap="none">
                <a:solidFill>
                  <a:srgbClr val="3A3838"/>
                </a:solidFill>
              </a:rPr>
              <a:t> Data Pre-Processing</a:t>
            </a:r>
            <a:endParaRPr sz="1400" i="0" u="none" strike="noStrike" cap="none">
              <a:solidFill>
                <a:srgbClr val="000000"/>
              </a:solidFill>
            </a:endParaRPr>
          </a:p>
        </p:txBody>
      </p:sp>
      <p:sp>
        <p:nvSpPr>
          <p:cNvPr id="269" name="Google Shape;269;gd52a6fb1bb_0_159"/>
          <p:cNvSpPr/>
          <p:nvPr/>
        </p:nvSpPr>
        <p:spPr>
          <a:xfrm>
            <a:off x="5691319" y="788714"/>
            <a:ext cx="430200" cy="36000"/>
          </a:xfrm>
          <a:prstGeom prst="roundRect">
            <a:avLst>
              <a:gd name="adj"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270" name="Google Shape;270;gd52a6fb1bb_0_159"/>
          <p:cNvSpPr txBox="1"/>
          <p:nvPr/>
        </p:nvSpPr>
        <p:spPr>
          <a:xfrm>
            <a:off x="384617" y="812395"/>
            <a:ext cx="6649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Calibri"/>
                <a:ea typeface="Calibri"/>
                <a:cs typeface="Calibri"/>
                <a:sym typeface="Calibri"/>
              </a:rPr>
              <a:t>[</a:t>
            </a:r>
            <a:r>
              <a:rPr lang="en-US" sz="2400" b="1">
                <a:solidFill>
                  <a:srgbClr val="FFFFFF"/>
                </a:solidFill>
                <a:latin typeface="Calibri"/>
                <a:ea typeface="Calibri"/>
                <a:cs typeface="Calibri"/>
                <a:sym typeface="Calibri"/>
              </a:rPr>
              <a:t>Little did I know...</a:t>
            </a:r>
            <a:r>
              <a:rPr lang="en-US" sz="2200" b="1" i="0" u="none" strike="noStrike" cap="none">
                <a:solidFill>
                  <a:srgbClr val="FFFFFF"/>
                </a:solidFill>
                <a:latin typeface="Calibri"/>
                <a:ea typeface="Calibri"/>
                <a:cs typeface="Calibri"/>
                <a:sym typeface="Calibri"/>
              </a:rPr>
              <a:t>]</a:t>
            </a:r>
            <a:endParaRPr sz="2200" b="1" i="0" u="none" strike="noStrike" cap="none">
              <a:solidFill>
                <a:srgbClr val="FFFFFF"/>
              </a:solidFill>
              <a:latin typeface="Calibri"/>
              <a:ea typeface="Calibri"/>
              <a:cs typeface="Calibri"/>
              <a:sym typeface="Calibri"/>
            </a:endParaRPr>
          </a:p>
        </p:txBody>
      </p:sp>
      <p:sp>
        <p:nvSpPr>
          <p:cNvPr id="271" name="Google Shape;271;gd52a6fb1bb_0_159"/>
          <p:cNvSpPr txBox="1"/>
          <p:nvPr/>
        </p:nvSpPr>
        <p:spPr>
          <a:xfrm>
            <a:off x="632120" y="1493204"/>
            <a:ext cx="34167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Calibri"/>
                <a:ea typeface="Calibri"/>
                <a:cs typeface="Calibri"/>
                <a:sym typeface="Calibri"/>
              </a:rPr>
              <a:t>Pandas.DataFrame.groupby</a:t>
            </a:r>
            <a:endParaRPr sz="2200" b="1" i="0" u="none" strike="noStrike" cap="none">
              <a:solidFill>
                <a:srgbClr val="FFFFFF"/>
              </a:solidFill>
              <a:latin typeface="Calibri"/>
              <a:ea typeface="Calibri"/>
              <a:cs typeface="Calibri"/>
              <a:sym typeface="Calibri"/>
            </a:endParaRPr>
          </a:p>
        </p:txBody>
      </p:sp>
      <p:sp>
        <p:nvSpPr>
          <p:cNvPr id="272" name="Google Shape;272;gd52a6fb1bb_0_159"/>
          <p:cNvSpPr/>
          <p:nvPr/>
        </p:nvSpPr>
        <p:spPr>
          <a:xfrm>
            <a:off x="230819" y="1307716"/>
            <a:ext cx="11718600" cy="5359500"/>
          </a:xfrm>
          <a:prstGeom prst="rect">
            <a:avLst/>
          </a:prstGeom>
          <a:noFill/>
          <a:ln w="19050" cap="flat" cmpd="sng">
            <a:solidFill>
              <a:srgbClr val="F3929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273" name="Google Shape;273;gd52a6fb1bb_0_159"/>
          <p:cNvSpPr txBox="1"/>
          <p:nvPr/>
        </p:nvSpPr>
        <p:spPr>
          <a:xfrm>
            <a:off x="632120" y="2593139"/>
            <a:ext cx="5900700" cy="2862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alibri"/>
                <a:ea typeface="Calibri"/>
                <a:cs typeface="Calibri"/>
                <a:sym typeface="Calibri"/>
              </a:rPr>
              <a:t>DataFrame.groupby(by=None, axis=0, level=None, as_index=True, sort=True, group_keys=True, squeeze=&lt;object object&gt;, observed=False, dropna=True)</a:t>
            </a:r>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alibri"/>
                <a:ea typeface="Calibri"/>
                <a:cs typeface="Calibri"/>
                <a:sym typeface="Calibri"/>
              </a:rPr>
              <a:t>Group DataFrame using a mapper or by a Series of columns.</a:t>
            </a:r>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alibri"/>
                <a:ea typeface="Calibri"/>
                <a:cs typeface="Calibri"/>
                <a:sym typeface="Calibri"/>
              </a:rPr>
              <a:t>A groupby operation involves some combination of splitting the object, applying a function, and combining the results. This can be used to group large amounts of data and compute operations on these groups.</a:t>
            </a:r>
            <a:endParaRPr sz="1800" b="0" i="0" u="none" strike="noStrike" cap="none">
              <a:solidFill>
                <a:srgbClr val="FFFFFF"/>
              </a:solidFill>
              <a:latin typeface="Calibri"/>
              <a:ea typeface="Calibri"/>
              <a:cs typeface="Calibri"/>
              <a:sym typeface="Calibri"/>
            </a:endParaRPr>
          </a:p>
        </p:txBody>
      </p:sp>
      <p:cxnSp>
        <p:nvCxnSpPr>
          <p:cNvPr id="274" name="Google Shape;274;gd52a6fb1bb_0_159"/>
          <p:cNvCxnSpPr/>
          <p:nvPr/>
        </p:nvCxnSpPr>
        <p:spPr>
          <a:xfrm>
            <a:off x="6883531" y="1679035"/>
            <a:ext cx="0" cy="4536600"/>
          </a:xfrm>
          <a:prstGeom prst="straightConnector1">
            <a:avLst/>
          </a:prstGeom>
          <a:noFill/>
          <a:ln w="19050" cap="flat" cmpd="sng">
            <a:solidFill>
              <a:srgbClr val="F3929D"/>
            </a:solidFill>
            <a:prstDash val="dash"/>
            <a:miter lim="800000"/>
            <a:headEnd type="none" w="sm" len="sm"/>
            <a:tailEnd type="none" w="sm" len="sm"/>
          </a:ln>
        </p:spPr>
      </p:cxnSp>
      <p:sp>
        <p:nvSpPr>
          <p:cNvPr id="275" name="Google Shape;275;gd52a6fb1bb_0_159"/>
          <p:cNvSpPr txBox="1"/>
          <p:nvPr/>
        </p:nvSpPr>
        <p:spPr>
          <a:xfrm>
            <a:off x="7307782" y="2593139"/>
            <a:ext cx="4503900" cy="261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000" b="1" i="0" u="none" strike="noStrike" cap="none">
              <a:solidFill>
                <a:schemeClr val="lt1"/>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100" b="0" i="0" u="none" strike="noStrike" cap="none">
                <a:solidFill>
                  <a:srgbClr val="D4D4D4"/>
                </a:solidFill>
                <a:latin typeface="Consolas"/>
                <a:ea typeface="Consolas"/>
                <a:cs typeface="Consolas"/>
                <a:sym typeface="Consolas"/>
              </a:rPr>
              <a:t>&gt;&gt;&gt; df = pd.DataFrame({</a:t>
            </a:r>
            <a:r>
              <a:rPr lang="en-US" sz="1100" b="0" i="0" u="none" strike="noStrike" cap="none">
                <a:solidFill>
                  <a:srgbClr val="CE9178"/>
                </a:solidFill>
                <a:latin typeface="Consolas"/>
                <a:ea typeface="Consolas"/>
                <a:cs typeface="Consolas"/>
                <a:sym typeface="Consolas"/>
              </a:rPr>
              <a:t>'Animal'</a:t>
            </a:r>
            <a:r>
              <a:rPr lang="en-US" sz="1100" b="0" i="0" u="none" strike="noStrike" cap="none">
                <a:solidFill>
                  <a:srgbClr val="D4D4D4"/>
                </a:solidFill>
                <a:latin typeface="Consolas"/>
                <a:ea typeface="Consolas"/>
                <a:cs typeface="Consolas"/>
                <a:sym typeface="Consolas"/>
              </a:rPr>
              <a:t>: [</a:t>
            </a:r>
            <a:r>
              <a:rPr lang="en-US" sz="1100" b="0" i="0" u="none" strike="noStrike" cap="none">
                <a:solidFill>
                  <a:srgbClr val="CE9178"/>
                </a:solidFill>
                <a:latin typeface="Consolas"/>
                <a:ea typeface="Consolas"/>
                <a:cs typeface="Consolas"/>
                <a:sym typeface="Consolas"/>
              </a:rPr>
              <a:t>'Falcon'</a:t>
            </a:r>
            <a:r>
              <a:rPr lang="en-US" sz="1100" b="0" i="0" u="none" strike="noStrike" cap="none">
                <a:solidFill>
                  <a:srgbClr val="D4D4D4"/>
                </a:solidFill>
                <a:latin typeface="Consolas"/>
                <a:ea typeface="Consolas"/>
                <a:cs typeface="Consolas"/>
                <a:sym typeface="Consolas"/>
              </a:rPr>
              <a:t>, </a:t>
            </a:r>
            <a:r>
              <a:rPr lang="en-US" sz="1100" b="0" i="0" u="none" strike="noStrike" cap="none">
                <a:solidFill>
                  <a:srgbClr val="CE9178"/>
                </a:solidFill>
                <a:latin typeface="Consolas"/>
                <a:ea typeface="Consolas"/>
                <a:cs typeface="Consolas"/>
                <a:sym typeface="Consolas"/>
              </a:rPr>
              <a:t>'Falcon'</a:t>
            </a:r>
            <a:r>
              <a:rPr lang="en-US" sz="11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1100" b="0" i="0" u="none" strike="noStrike" cap="none">
                <a:solidFill>
                  <a:srgbClr val="D4D4D4"/>
                </a:solidFill>
                <a:latin typeface="Consolas"/>
                <a:ea typeface="Consolas"/>
                <a:cs typeface="Consolas"/>
                <a:sym typeface="Consolas"/>
              </a:rPr>
              <a:t>                              </a:t>
            </a:r>
            <a:r>
              <a:rPr lang="en-US" sz="1100" b="0" i="0" u="none" strike="noStrike" cap="none">
                <a:solidFill>
                  <a:srgbClr val="CE9178"/>
                </a:solidFill>
                <a:latin typeface="Consolas"/>
                <a:ea typeface="Consolas"/>
                <a:cs typeface="Consolas"/>
                <a:sym typeface="Consolas"/>
              </a:rPr>
              <a:t>'Parrot'</a:t>
            </a:r>
            <a:r>
              <a:rPr lang="en-US" sz="1100" b="0" i="0" u="none" strike="noStrike" cap="none">
                <a:solidFill>
                  <a:srgbClr val="D4D4D4"/>
                </a:solidFill>
                <a:latin typeface="Consolas"/>
                <a:ea typeface="Consolas"/>
                <a:cs typeface="Consolas"/>
                <a:sym typeface="Consolas"/>
              </a:rPr>
              <a:t>, </a:t>
            </a:r>
            <a:r>
              <a:rPr lang="en-US" sz="1100" b="0" i="0" u="none" strike="noStrike" cap="none">
                <a:solidFill>
                  <a:srgbClr val="CE9178"/>
                </a:solidFill>
                <a:latin typeface="Consolas"/>
                <a:ea typeface="Consolas"/>
                <a:cs typeface="Consolas"/>
                <a:sym typeface="Consolas"/>
              </a:rPr>
              <a:t>'Parrot'</a:t>
            </a:r>
            <a:r>
              <a:rPr lang="en-US" sz="11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1100" b="0" i="0" u="none" strike="noStrike" cap="none">
                <a:solidFill>
                  <a:srgbClr val="D4D4D4"/>
                </a:solidFill>
                <a:latin typeface="Consolas"/>
                <a:ea typeface="Consolas"/>
                <a:cs typeface="Consolas"/>
                <a:sym typeface="Consolas"/>
              </a:rPr>
              <a:t>                   </a:t>
            </a:r>
            <a:r>
              <a:rPr lang="en-US" sz="1100" b="0" i="0" u="none" strike="noStrike" cap="none">
                <a:solidFill>
                  <a:srgbClr val="CE9178"/>
                </a:solidFill>
                <a:latin typeface="Consolas"/>
                <a:ea typeface="Consolas"/>
                <a:cs typeface="Consolas"/>
                <a:sym typeface="Consolas"/>
              </a:rPr>
              <a:t>'Max Speed'</a:t>
            </a:r>
            <a:r>
              <a:rPr lang="en-US" sz="1100" b="0" i="0" u="none" strike="noStrike" cap="none">
                <a:solidFill>
                  <a:srgbClr val="D4D4D4"/>
                </a:solidFill>
                <a:latin typeface="Consolas"/>
                <a:ea typeface="Consolas"/>
                <a:cs typeface="Consolas"/>
                <a:sym typeface="Consolas"/>
              </a:rPr>
              <a:t>: [</a:t>
            </a:r>
            <a:r>
              <a:rPr lang="en-US" sz="1100" b="0" i="0" u="none" strike="noStrike" cap="none">
                <a:solidFill>
                  <a:srgbClr val="B5CEA8"/>
                </a:solidFill>
                <a:latin typeface="Consolas"/>
                <a:ea typeface="Consolas"/>
                <a:cs typeface="Consolas"/>
                <a:sym typeface="Consolas"/>
              </a:rPr>
              <a:t>380</a:t>
            </a:r>
            <a:r>
              <a:rPr lang="en-US" sz="1100" b="0" i="0" u="none" strike="noStrike" cap="none">
                <a:solidFill>
                  <a:srgbClr val="D4D4D4"/>
                </a:solidFill>
                <a:latin typeface="Consolas"/>
                <a:ea typeface="Consolas"/>
                <a:cs typeface="Consolas"/>
                <a:sym typeface="Consolas"/>
              </a:rPr>
              <a:t>., </a:t>
            </a:r>
            <a:r>
              <a:rPr lang="en-US" sz="1100" b="0" i="0" u="none" strike="noStrike" cap="none">
                <a:solidFill>
                  <a:srgbClr val="B5CEA8"/>
                </a:solidFill>
                <a:latin typeface="Consolas"/>
                <a:ea typeface="Consolas"/>
                <a:cs typeface="Consolas"/>
                <a:sym typeface="Consolas"/>
              </a:rPr>
              <a:t>370</a:t>
            </a:r>
            <a:r>
              <a:rPr lang="en-US" sz="1100" b="0" i="0" u="none" strike="noStrike" cap="none">
                <a:solidFill>
                  <a:srgbClr val="D4D4D4"/>
                </a:solidFill>
                <a:latin typeface="Consolas"/>
                <a:ea typeface="Consolas"/>
                <a:cs typeface="Consolas"/>
                <a:sym typeface="Consolas"/>
              </a:rPr>
              <a:t>., </a:t>
            </a:r>
            <a:r>
              <a:rPr lang="en-US" sz="1100" b="0" i="0" u="none" strike="noStrike" cap="none">
                <a:solidFill>
                  <a:srgbClr val="B5CEA8"/>
                </a:solidFill>
                <a:latin typeface="Consolas"/>
                <a:ea typeface="Consolas"/>
                <a:cs typeface="Consolas"/>
                <a:sym typeface="Consolas"/>
              </a:rPr>
              <a:t>24</a:t>
            </a:r>
            <a:r>
              <a:rPr lang="en-US" sz="1100" b="0" i="0" u="none" strike="noStrike" cap="none">
                <a:solidFill>
                  <a:srgbClr val="D4D4D4"/>
                </a:solidFill>
                <a:latin typeface="Consolas"/>
                <a:ea typeface="Consolas"/>
                <a:cs typeface="Consolas"/>
                <a:sym typeface="Consolas"/>
              </a:rPr>
              <a:t>., </a:t>
            </a:r>
            <a:r>
              <a:rPr lang="en-US" sz="1100" b="0" i="0" u="none" strike="noStrike" cap="none">
                <a:solidFill>
                  <a:srgbClr val="B5CEA8"/>
                </a:solidFill>
                <a:latin typeface="Consolas"/>
                <a:ea typeface="Consolas"/>
                <a:cs typeface="Consolas"/>
                <a:sym typeface="Consolas"/>
              </a:rPr>
              <a:t>26</a:t>
            </a:r>
            <a:r>
              <a:rPr lang="en-US" sz="11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1100" b="0" i="0" u="none" strike="noStrike" cap="none">
                <a:solidFill>
                  <a:srgbClr val="D4D4D4"/>
                </a:solidFill>
                <a:latin typeface="Consolas"/>
                <a:ea typeface="Consolas"/>
                <a:cs typeface="Consolas"/>
                <a:sym typeface="Consolas"/>
              </a:rPr>
              <a:t>&gt;&gt;&gt; df</a:t>
            </a:r>
            <a:endParaRPr/>
          </a:p>
          <a:p>
            <a:pPr marL="0" marR="0" lvl="0" indent="0" algn="l" rtl="0">
              <a:lnSpc>
                <a:spcPct val="100000"/>
              </a:lnSpc>
              <a:spcBef>
                <a:spcPts val="0"/>
              </a:spcBef>
              <a:spcAft>
                <a:spcPts val="0"/>
              </a:spcAft>
              <a:buNone/>
            </a:pPr>
            <a:r>
              <a:rPr lang="en-US" sz="1100" b="0" i="0" u="none" strike="noStrike" cap="none">
                <a:solidFill>
                  <a:srgbClr val="D4D4D4"/>
                </a:solidFill>
                <a:latin typeface="Consolas"/>
                <a:ea typeface="Consolas"/>
                <a:cs typeface="Consolas"/>
                <a:sym typeface="Consolas"/>
              </a:rPr>
              <a:t>   Animal  Max Speed</a:t>
            </a:r>
            <a:endParaRPr/>
          </a:p>
          <a:p>
            <a:pPr marL="0" marR="0" lvl="0" indent="0" algn="l" rtl="0">
              <a:lnSpc>
                <a:spcPct val="100000"/>
              </a:lnSpc>
              <a:spcBef>
                <a:spcPts val="0"/>
              </a:spcBef>
              <a:spcAft>
                <a:spcPts val="0"/>
              </a:spcAft>
              <a:buNone/>
            </a:pPr>
            <a:r>
              <a:rPr lang="en-US" sz="1100" b="0" i="0" u="none" strike="noStrike" cap="none">
                <a:solidFill>
                  <a:srgbClr val="B5CEA8"/>
                </a:solidFill>
                <a:latin typeface="Consolas"/>
                <a:ea typeface="Consolas"/>
                <a:cs typeface="Consolas"/>
                <a:sym typeface="Consolas"/>
              </a:rPr>
              <a:t>0</a:t>
            </a:r>
            <a:r>
              <a:rPr lang="en-US" sz="1100" b="0" i="0" u="none" strike="noStrike" cap="none">
                <a:solidFill>
                  <a:srgbClr val="D4D4D4"/>
                </a:solidFill>
                <a:latin typeface="Consolas"/>
                <a:ea typeface="Consolas"/>
                <a:cs typeface="Consolas"/>
                <a:sym typeface="Consolas"/>
              </a:rPr>
              <a:t>  Falcon      </a:t>
            </a:r>
            <a:r>
              <a:rPr lang="en-US" sz="1100" b="0" i="0" u="none" strike="noStrike" cap="none">
                <a:solidFill>
                  <a:srgbClr val="B5CEA8"/>
                </a:solidFill>
                <a:latin typeface="Consolas"/>
                <a:ea typeface="Consolas"/>
                <a:cs typeface="Consolas"/>
                <a:sym typeface="Consolas"/>
              </a:rPr>
              <a:t>380.0</a:t>
            </a:r>
            <a:endParaRPr sz="11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100" b="0" i="0" u="none" strike="noStrike" cap="none">
                <a:solidFill>
                  <a:srgbClr val="B5CEA8"/>
                </a:solidFill>
                <a:latin typeface="Consolas"/>
                <a:ea typeface="Consolas"/>
                <a:cs typeface="Consolas"/>
                <a:sym typeface="Consolas"/>
              </a:rPr>
              <a:t>1</a:t>
            </a:r>
            <a:r>
              <a:rPr lang="en-US" sz="1100" b="0" i="0" u="none" strike="noStrike" cap="none">
                <a:solidFill>
                  <a:srgbClr val="D4D4D4"/>
                </a:solidFill>
                <a:latin typeface="Consolas"/>
                <a:ea typeface="Consolas"/>
                <a:cs typeface="Consolas"/>
                <a:sym typeface="Consolas"/>
              </a:rPr>
              <a:t>  Falcon      </a:t>
            </a:r>
            <a:r>
              <a:rPr lang="en-US" sz="1100" b="0" i="0" u="none" strike="noStrike" cap="none">
                <a:solidFill>
                  <a:srgbClr val="B5CEA8"/>
                </a:solidFill>
                <a:latin typeface="Consolas"/>
                <a:ea typeface="Consolas"/>
                <a:cs typeface="Consolas"/>
                <a:sym typeface="Consolas"/>
              </a:rPr>
              <a:t>370.0</a:t>
            </a:r>
            <a:endParaRPr sz="11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100" b="0" i="0" u="none" strike="noStrike" cap="none">
                <a:solidFill>
                  <a:srgbClr val="B5CEA8"/>
                </a:solidFill>
                <a:latin typeface="Consolas"/>
                <a:ea typeface="Consolas"/>
                <a:cs typeface="Consolas"/>
                <a:sym typeface="Consolas"/>
              </a:rPr>
              <a:t>2</a:t>
            </a:r>
            <a:r>
              <a:rPr lang="en-US" sz="1100" b="0" i="0" u="none" strike="noStrike" cap="none">
                <a:solidFill>
                  <a:srgbClr val="D4D4D4"/>
                </a:solidFill>
                <a:latin typeface="Consolas"/>
                <a:ea typeface="Consolas"/>
                <a:cs typeface="Consolas"/>
                <a:sym typeface="Consolas"/>
              </a:rPr>
              <a:t>  Parrot       </a:t>
            </a:r>
            <a:r>
              <a:rPr lang="en-US" sz="1100" b="0" i="0" u="none" strike="noStrike" cap="none">
                <a:solidFill>
                  <a:srgbClr val="B5CEA8"/>
                </a:solidFill>
                <a:latin typeface="Consolas"/>
                <a:ea typeface="Consolas"/>
                <a:cs typeface="Consolas"/>
                <a:sym typeface="Consolas"/>
              </a:rPr>
              <a:t>24.0</a:t>
            </a:r>
            <a:endParaRPr sz="11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100" b="0" i="0" u="none" strike="noStrike" cap="none">
                <a:solidFill>
                  <a:srgbClr val="B5CEA8"/>
                </a:solidFill>
                <a:latin typeface="Consolas"/>
                <a:ea typeface="Consolas"/>
                <a:cs typeface="Consolas"/>
                <a:sym typeface="Consolas"/>
              </a:rPr>
              <a:t>3</a:t>
            </a:r>
            <a:r>
              <a:rPr lang="en-US" sz="1100" b="0" i="0" u="none" strike="noStrike" cap="none">
                <a:solidFill>
                  <a:srgbClr val="D4D4D4"/>
                </a:solidFill>
                <a:latin typeface="Consolas"/>
                <a:ea typeface="Consolas"/>
                <a:cs typeface="Consolas"/>
                <a:sym typeface="Consolas"/>
              </a:rPr>
              <a:t>  Parrot       </a:t>
            </a:r>
            <a:r>
              <a:rPr lang="en-US" sz="1100" b="0" i="0" u="none" strike="noStrike" cap="none">
                <a:solidFill>
                  <a:srgbClr val="B5CEA8"/>
                </a:solidFill>
                <a:latin typeface="Consolas"/>
                <a:ea typeface="Consolas"/>
                <a:cs typeface="Consolas"/>
                <a:sym typeface="Consolas"/>
              </a:rPr>
              <a:t>26.0</a:t>
            </a:r>
            <a:endParaRPr sz="11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100" b="0" i="0" u="none" strike="noStrike" cap="none">
                <a:solidFill>
                  <a:srgbClr val="D4D4D4"/>
                </a:solidFill>
                <a:latin typeface="Consolas"/>
                <a:ea typeface="Consolas"/>
                <a:cs typeface="Consolas"/>
                <a:sym typeface="Consolas"/>
              </a:rPr>
              <a:t>&gt;&gt;&gt; df.groupby([</a:t>
            </a:r>
            <a:r>
              <a:rPr lang="en-US" sz="1100" b="0" i="0" u="none" strike="noStrike" cap="none">
                <a:solidFill>
                  <a:srgbClr val="CE9178"/>
                </a:solidFill>
                <a:latin typeface="Consolas"/>
                <a:ea typeface="Consolas"/>
                <a:cs typeface="Consolas"/>
                <a:sym typeface="Consolas"/>
              </a:rPr>
              <a:t>'Animal'</a:t>
            </a:r>
            <a:r>
              <a:rPr lang="en-US" sz="1100" b="0" i="0" u="none" strike="noStrike" cap="none">
                <a:solidFill>
                  <a:srgbClr val="D4D4D4"/>
                </a:solidFill>
                <a:latin typeface="Consolas"/>
                <a:ea typeface="Consolas"/>
                <a:cs typeface="Consolas"/>
                <a:sym typeface="Consolas"/>
              </a:rPr>
              <a:t>]).mean()</a:t>
            </a:r>
            <a:endParaRPr/>
          </a:p>
          <a:p>
            <a:pPr marL="0" marR="0" lvl="0" indent="0" algn="l" rtl="0">
              <a:lnSpc>
                <a:spcPct val="100000"/>
              </a:lnSpc>
              <a:spcBef>
                <a:spcPts val="0"/>
              </a:spcBef>
              <a:spcAft>
                <a:spcPts val="0"/>
              </a:spcAft>
              <a:buNone/>
            </a:pPr>
            <a:r>
              <a:rPr lang="en-US" sz="1100" b="0" i="0" u="none" strike="noStrike" cap="none">
                <a:solidFill>
                  <a:srgbClr val="D4D4D4"/>
                </a:solidFill>
                <a:latin typeface="Consolas"/>
                <a:ea typeface="Consolas"/>
                <a:cs typeface="Consolas"/>
                <a:sym typeface="Consolas"/>
              </a:rPr>
              <a:t>        Max Speed</a:t>
            </a:r>
            <a:endParaRPr/>
          </a:p>
          <a:p>
            <a:pPr marL="0" marR="0" lvl="0" indent="0" algn="l" rtl="0">
              <a:lnSpc>
                <a:spcPct val="100000"/>
              </a:lnSpc>
              <a:spcBef>
                <a:spcPts val="0"/>
              </a:spcBef>
              <a:spcAft>
                <a:spcPts val="0"/>
              </a:spcAft>
              <a:buNone/>
            </a:pPr>
            <a:r>
              <a:rPr lang="en-US" sz="1100" b="0" i="0" u="none" strike="noStrike" cap="none">
                <a:solidFill>
                  <a:srgbClr val="D4D4D4"/>
                </a:solidFill>
                <a:latin typeface="Consolas"/>
                <a:ea typeface="Consolas"/>
                <a:cs typeface="Consolas"/>
                <a:sym typeface="Consolas"/>
              </a:rPr>
              <a:t>Animal</a:t>
            </a:r>
            <a:endParaRPr/>
          </a:p>
          <a:p>
            <a:pPr marL="0" marR="0" lvl="0" indent="0" algn="l" rtl="0">
              <a:lnSpc>
                <a:spcPct val="100000"/>
              </a:lnSpc>
              <a:spcBef>
                <a:spcPts val="0"/>
              </a:spcBef>
              <a:spcAft>
                <a:spcPts val="0"/>
              </a:spcAft>
              <a:buNone/>
            </a:pPr>
            <a:r>
              <a:rPr lang="en-US" sz="1100" b="0" i="0" u="none" strike="noStrike" cap="none">
                <a:solidFill>
                  <a:srgbClr val="D4D4D4"/>
                </a:solidFill>
                <a:latin typeface="Consolas"/>
                <a:ea typeface="Consolas"/>
                <a:cs typeface="Consolas"/>
                <a:sym typeface="Consolas"/>
              </a:rPr>
              <a:t>Falcon      </a:t>
            </a:r>
            <a:r>
              <a:rPr lang="en-US" sz="1100" b="0" i="0" u="none" strike="noStrike" cap="none">
                <a:solidFill>
                  <a:srgbClr val="B5CEA8"/>
                </a:solidFill>
                <a:latin typeface="Consolas"/>
                <a:ea typeface="Consolas"/>
                <a:cs typeface="Consolas"/>
                <a:sym typeface="Consolas"/>
              </a:rPr>
              <a:t>375.0</a:t>
            </a:r>
            <a:endParaRPr sz="11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100" b="0" i="0" u="none" strike="noStrike" cap="none">
                <a:solidFill>
                  <a:srgbClr val="D4D4D4"/>
                </a:solidFill>
                <a:latin typeface="Consolas"/>
                <a:ea typeface="Consolas"/>
                <a:cs typeface="Consolas"/>
                <a:sym typeface="Consolas"/>
              </a:rPr>
              <a:t>Parrot       </a:t>
            </a:r>
            <a:r>
              <a:rPr lang="en-US" sz="1100" b="0" i="0" u="none" strike="noStrike" cap="none">
                <a:solidFill>
                  <a:srgbClr val="B5CEA8"/>
                </a:solidFill>
                <a:latin typeface="Consolas"/>
                <a:ea typeface="Consolas"/>
                <a:cs typeface="Consolas"/>
                <a:sym typeface="Consolas"/>
              </a:rPr>
              <a:t>25.0</a:t>
            </a:r>
            <a:endParaRPr sz="1100" b="0" i="0" u="none" strike="noStrike" cap="none">
              <a:solidFill>
                <a:srgbClr val="D4D4D4"/>
              </a:solidFill>
              <a:latin typeface="Consolas"/>
              <a:ea typeface="Consolas"/>
              <a:cs typeface="Consolas"/>
              <a:sym typeface="Consolas"/>
            </a:endParaRPr>
          </a:p>
        </p:txBody>
      </p:sp>
      <p:sp>
        <p:nvSpPr>
          <p:cNvPr id="276" name="Google Shape;276;gd52a6fb1bb_0_159"/>
          <p:cNvSpPr txBox="1"/>
          <p:nvPr/>
        </p:nvSpPr>
        <p:spPr>
          <a:xfrm>
            <a:off x="7307782" y="1493204"/>
            <a:ext cx="3416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Consolas"/>
                <a:ea typeface="Consolas"/>
                <a:cs typeface="Consolas"/>
                <a:sym typeface="Consolas"/>
              </a:rPr>
              <a:t>Example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A2B40"/>
        </a:solidFill>
        <a:effectLst/>
      </p:bgPr>
    </p:bg>
    <p:spTree>
      <p:nvGrpSpPr>
        <p:cNvPr id="1" name="Shape 280"/>
        <p:cNvGrpSpPr/>
        <p:nvPr/>
      </p:nvGrpSpPr>
      <p:grpSpPr>
        <a:xfrm>
          <a:off x="0" y="0"/>
          <a:ext cx="0" cy="0"/>
          <a:chOff x="0" y="0"/>
          <a:chExt cx="0" cy="0"/>
        </a:xfrm>
      </p:grpSpPr>
      <p:sp>
        <p:nvSpPr>
          <p:cNvPr id="281" name="Google Shape;281;gd52a6fb1bb_0_240"/>
          <p:cNvSpPr/>
          <p:nvPr/>
        </p:nvSpPr>
        <p:spPr>
          <a:xfrm>
            <a:off x="0" y="-29461"/>
            <a:ext cx="12192000" cy="668100"/>
          </a:xfrm>
          <a:prstGeom prst="rect">
            <a:avLst/>
          </a:prstGeom>
          <a:solidFill>
            <a:schemeClr val="lt1"/>
          </a:solidFill>
          <a:ln>
            <a:noFill/>
          </a:ln>
        </p:spPr>
        <p:txBody>
          <a:bodyPr spcFirstLastPara="1" wrap="square" lIns="91425" tIns="45700" rIns="91425" bIns="45700" anchor="ctr" anchorCtr="0">
            <a:noAutofit/>
          </a:bodyPr>
          <a:lstStyle/>
          <a:p>
            <a:pPr marL="914400" marR="0" lvl="2" indent="0" algn="l" rtl="0">
              <a:lnSpc>
                <a:spcPct val="100000"/>
              </a:lnSpc>
              <a:spcBef>
                <a:spcPts val="0"/>
              </a:spcBef>
              <a:spcAft>
                <a:spcPts val="0"/>
              </a:spcAft>
              <a:buClr>
                <a:srgbClr val="000000"/>
              </a:buClr>
              <a:buSzPts val="3000"/>
              <a:buFont typeface="Arial"/>
              <a:buNone/>
            </a:pPr>
            <a:r>
              <a:rPr lang="en-US" sz="3000" b="1" i="1" u="none" strike="noStrike" cap="none">
                <a:solidFill>
                  <a:srgbClr val="3A3838"/>
                </a:solidFill>
              </a:rPr>
              <a:t>0</a:t>
            </a:r>
            <a:r>
              <a:rPr lang="en-US" sz="3000" b="1" i="1">
                <a:solidFill>
                  <a:srgbClr val="3A3838"/>
                </a:solidFill>
              </a:rPr>
              <a:t>2</a:t>
            </a:r>
            <a:r>
              <a:rPr lang="en-US" sz="3000" b="1" i="1" u="none" strike="noStrike" cap="none">
                <a:solidFill>
                  <a:srgbClr val="3A3838"/>
                </a:solidFill>
              </a:rPr>
              <a:t> Data Pre-Processing</a:t>
            </a:r>
            <a:endParaRPr sz="1400" i="0" u="none" strike="noStrike" cap="none">
              <a:solidFill>
                <a:srgbClr val="000000"/>
              </a:solidFill>
            </a:endParaRPr>
          </a:p>
        </p:txBody>
      </p:sp>
      <p:sp>
        <p:nvSpPr>
          <p:cNvPr id="282" name="Google Shape;282;gd52a6fb1bb_0_240"/>
          <p:cNvSpPr/>
          <p:nvPr/>
        </p:nvSpPr>
        <p:spPr>
          <a:xfrm>
            <a:off x="5691319" y="788714"/>
            <a:ext cx="430200" cy="36000"/>
          </a:xfrm>
          <a:prstGeom prst="roundRect">
            <a:avLst>
              <a:gd name="adj"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283" name="Google Shape;283;gd52a6fb1bb_0_240"/>
          <p:cNvSpPr txBox="1"/>
          <p:nvPr/>
        </p:nvSpPr>
        <p:spPr>
          <a:xfrm>
            <a:off x="384617" y="812395"/>
            <a:ext cx="6649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Calibri"/>
                <a:ea typeface="Calibri"/>
                <a:cs typeface="Calibri"/>
                <a:sym typeface="Calibri"/>
              </a:rPr>
              <a:t>[</a:t>
            </a:r>
            <a:r>
              <a:rPr lang="en-US" sz="2400" b="1" i="0" u="none" strike="noStrike" cap="none">
                <a:solidFill>
                  <a:srgbClr val="FFFFFF"/>
                </a:solidFill>
                <a:latin typeface="Calibri"/>
                <a:ea typeface="Calibri"/>
                <a:cs typeface="Calibri"/>
                <a:sym typeface="Calibri"/>
              </a:rPr>
              <a:t>Finding relative values</a:t>
            </a:r>
            <a:r>
              <a:rPr lang="en-US" sz="2200" b="1" i="0" u="none" strike="noStrike" cap="none">
                <a:solidFill>
                  <a:srgbClr val="FFFFFF"/>
                </a:solidFill>
                <a:latin typeface="Calibri"/>
                <a:ea typeface="Calibri"/>
                <a:cs typeface="Calibri"/>
                <a:sym typeface="Calibri"/>
              </a:rPr>
              <a:t>]</a:t>
            </a:r>
            <a:endParaRPr sz="2200" b="1" i="0" u="none" strike="noStrike" cap="none">
              <a:solidFill>
                <a:srgbClr val="FFFFFF"/>
              </a:solidFill>
              <a:latin typeface="Calibri"/>
              <a:ea typeface="Calibri"/>
              <a:cs typeface="Calibri"/>
              <a:sym typeface="Calibri"/>
            </a:endParaRPr>
          </a:p>
        </p:txBody>
      </p:sp>
      <p:sp>
        <p:nvSpPr>
          <p:cNvPr id="284" name="Google Shape;284;gd52a6fb1bb_0_240"/>
          <p:cNvSpPr txBox="1"/>
          <p:nvPr/>
        </p:nvSpPr>
        <p:spPr>
          <a:xfrm>
            <a:off x="542538" y="1911784"/>
            <a:ext cx="4542600" cy="3940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569CD6"/>
                </a:solidFill>
                <a:latin typeface="Consolas"/>
                <a:ea typeface="Consolas"/>
                <a:cs typeface="Consolas"/>
                <a:sym typeface="Consolas"/>
              </a:rPr>
              <a:t>Option Explicit</a:t>
            </a:r>
            <a:endParaRPr sz="1000" b="1"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Arial"/>
              <a:buNone/>
            </a:pPr>
            <a:br>
              <a:rPr lang="en-US" sz="1000" b="1" i="0" u="none" strike="noStrike" cap="none">
                <a:solidFill>
                  <a:srgbClr val="D4D4D4"/>
                </a:solidFill>
                <a:latin typeface="Consolas"/>
                <a:ea typeface="Consolas"/>
                <a:cs typeface="Consolas"/>
                <a:sym typeface="Consolas"/>
              </a:rPr>
            </a:br>
            <a:r>
              <a:rPr lang="en-US" sz="1000" b="1" i="0" u="none" strike="noStrike" cap="none">
                <a:solidFill>
                  <a:srgbClr val="569CD6"/>
                </a:solidFill>
                <a:latin typeface="Consolas"/>
                <a:ea typeface="Consolas"/>
                <a:cs typeface="Consolas"/>
                <a:sym typeface="Consolas"/>
              </a:rPr>
              <a:t>Sub</a:t>
            </a: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DCDCAA"/>
                </a:solidFill>
                <a:latin typeface="Consolas"/>
                <a:ea typeface="Consolas"/>
                <a:cs typeface="Consolas"/>
                <a:sym typeface="Consolas"/>
              </a:rPr>
              <a:t>Nutirition_Project</a:t>
            </a:r>
            <a:r>
              <a:rPr lang="en-US" sz="1000" b="1" i="0" u="none" strike="noStrike" cap="none">
                <a:solidFill>
                  <a:srgbClr val="D4D4D4"/>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569CD6"/>
                </a:solidFill>
                <a:latin typeface="Consolas"/>
                <a:ea typeface="Consolas"/>
                <a:cs typeface="Consolas"/>
                <a:sym typeface="Consolas"/>
              </a:rPr>
              <a:t>Dim</a:t>
            </a:r>
            <a:r>
              <a:rPr lang="en-US" sz="1000" b="1" i="0" u="none" strike="noStrike" cap="none">
                <a:solidFill>
                  <a:srgbClr val="9CDCFE"/>
                </a:solidFill>
                <a:latin typeface="Consolas"/>
                <a:ea typeface="Consolas"/>
                <a:cs typeface="Consolas"/>
                <a:sym typeface="Consolas"/>
              </a:rPr>
              <a:t> r </a:t>
            </a:r>
            <a:r>
              <a:rPr lang="en-US" sz="1000" b="1" i="0" u="none" strike="noStrike" cap="none">
                <a:solidFill>
                  <a:srgbClr val="D4D4D4"/>
                </a:solidFill>
                <a:latin typeface="Consolas"/>
                <a:ea typeface="Consolas"/>
                <a:cs typeface="Consolas"/>
                <a:sym typeface="Consolas"/>
              </a:rPr>
              <a:t>As </a:t>
            </a:r>
            <a:r>
              <a:rPr lang="en-US" sz="1000" b="1" i="0" u="none" strike="noStrike" cap="none">
                <a:solidFill>
                  <a:srgbClr val="4EC9B0"/>
                </a:solidFill>
                <a:latin typeface="Consolas"/>
                <a:ea typeface="Consolas"/>
                <a:cs typeface="Consolas"/>
                <a:sym typeface="Consolas"/>
              </a:rPr>
              <a:t>Integer</a:t>
            </a:r>
            <a:endParaRPr sz="1000" b="1"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569CD6"/>
                </a:solidFill>
                <a:latin typeface="Consolas"/>
                <a:ea typeface="Consolas"/>
                <a:cs typeface="Consolas"/>
                <a:sym typeface="Consolas"/>
              </a:rPr>
              <a:t>Dim</a:t>
            </a:r>
            <a:r>
              <a:rPr lang="en-US" sz="1000" b="1" i="0" u="none" strike="noStrike" cap="none">
                <a:solidFill>
                  <a:srgbClr val="9CDCFE"/>
                </a:solidFill>
                <a:latin typeface="Consolas"/>
                <a:ea typeface="Consolas"/>
                <a:cs typeface="Consolas"/>
                <a:sym typeface="Consolas"/>
              </a:rPr>
              <a:t> fat </a:t>
            </a:r>
            <a:r>
              <a:rPr lang="en-US" sz="1000" b="1" i="0" u="none" strike="noStrike" cap="none">
                <a:solidFill>
                  <a:srgbClr val="D4D4D4"/>
                </a:solidFill>
                <a:latin typeface="Consolas"/>
                <a:ea typeface="Consolas"/>
                <a:cs typeface="Consolas"/>
                <a:sym typeface="Consolas"/>
              </a:rPr>
              <a:t>As </a:t>
            </a:r>
            <a:r>
              <a:rPr lang="en-US" sz="1000" b="1" i="0" u="none" strike="noStrike" cap="none">
                <a:solidFill>
                  <a:srgbClr val="4EC9B0"/>
                </a:solidFill>
                <a:latin typeface="Consolas"/>
                <a:ea typeface="Consolas"/>
                <a:cs typeface="Consolas"/>
                <a:sym typeface="Consolas"/>
              </a:rPr>
              <a:t>Double</a:t>
            </a:r>
            <a:endParaRPr sz="1000" b="1"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569CD6"/>
                </a:solidFill>
                <a:latin typeface="Consolas"/>
                <a:ea typeface="Consolas"/>
                <a:cs typeface="Consolas"/>
                <a:sym typeface="Consolas"/>
              </a:rPr>
              <a:t>Dim</a:t>
            </a:r>
            <a:r>
              <a:rPr lang="en-US" sz="1000" b="1" i="0" u="none" strike="noStrike" cap="none">
                <a:solidFill>
                  <a:srgbClr val="9CDCFE"/>
                </a:solidFill>
                <a:latin typeface="Consolas"/>
                <a:ea typeface="Consolas"/>
                <a:cs typeface="Consolas"/>
                <a:sym typeface="Consolas"/>
              </a:rPr>
              <a:t> carbs </a:t>
            </a:r>
            <a:r>
              <a:rPr lang="en-US" sz="1000" b="1" i="0" u="none" strike="noStrike" cap="none">
                <a:solidFill>
                  <a:srgbClr val="D4D4D4"/>
                </a:solidFill>
                <a:latin typeface="Consolas"/>
                <a:ea typeface="Consolas"/>
                <a:cs typeface="Consolas"/>
                <a:sym typeface="Consolas"/>
              </a:rPr>
              <a:t>As </a:t>
            </a:r>
            <a:r>
              <a:rPr lang="en-US" sz="1000" b="1" i="0" u="none" strike="noStrike" cap="none">
                <a:solidFill>
                  <a:srgbClr val="4EC9B0"/>
                </a:solidFill>
                <a:latin typeface="Consolas"/>
                <a:ea typeface="Consolas"/>
                <a:cs typeface="Consolas"/>
                <a:sym typeface="Consolas"/>
              </a:rPr>
              <a:t>Double</a:t>
            </a:r>
            <a:endParaRPr sz="1000" b="1"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569CD6"/>
                </a:solidFill>
                <a:latin typeface="Consolas"/>
                <a:ea typeface="Consolas"/>
                <a:cs typeface="Consolas"/>
                <a:sym typeface="Consolas"/>
              </a:rPr>
              <a:t>Dim</a:t>
            </a:r>
            <a:r>
              <a:rPr lang="en-US" sz="1000" b="1" i="0" u="none" strike="noStrike" cap="none">
                <a:solidFill>
                  <a:srgbClr val="9CDCFE"/>
                </a:solidFill>
                <a:latin typeface="Consolas"/>
                <a:ea typeface="Consolas"/>
                <a:cs typeface="Consolas"/>
                <a:sym typeface="Consolas"/>
              </a:rPr>
              <a:t> protein </a:t>
            </a:r>
            <a:r>
              <a:rPr lang="en-US" sz="1000" b="1" i="0" u="none" strike="noStrike" cap="none">
                <a:solidFill>
                  <a:srgbClr val="D4D4D4"/>
                </a:solidFill>
                <a:latin typeface="Consolas"/>
                <a:ea typeface="Consolas"/>
                <a:cs typeface="Consolas"/>
                <a:sym typeface="Consolas"/>
              </a:rPr>
              <a:t>As </a:t>
            </a:r>
            <a:r>
              <a:rPr lang="en-US" sz="1000" b="1" i="0" u="none" strike="noStrike" cap="none">
                <a:solidFill>
                  <a:srgbClr val="4EC9B0"/>
                </a:solidFill>
                <a:latin typeface="Consolas"/>
                <a:ea typeface="Consolas"/>
                <a:cs typeface="Consolas"/>
                <a:sym typeface="Consolas"/>
              </a:rPr>
              <a:t>Double</a:t>
            </a:r>
            <a:endParaRPr sz="1000" b="1"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Arial"/>
              <a:buNone/>
            </a:pPr>
            <a:br>
              <a:rPr lang="en-US" sz="1000" b="1" i="0" u="none" strike="noStrike" cap="none">
                <a:solidFill>
                  <a:srgbClr val="D4D4D4"/>
                </a:solidFill>
                <a:latin typeface="Consolas"/>
                <a:ea typeface="Consolas"/>
                <a:cs typeface="Consolas"/>
                <a:sym typeface="Consolas"/>
              </a:rPr>
            </a:b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C586C0"/>
                </a:solidFill>
                <a:latin typeface="Consolas"/>
                <a:ea typeface="Consolas"/>
                <a:cs typeface="Consolas"/>
                <a:sym typeface="Consolas"/>
              </a:rPr>
              <a:t>For</a:t>
            </a: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9CDCFE"/>
                </a:solidFill>
                <a:latin typeface="Consolas"/>
                <a:ea typeface="Consolas"/>
                <a:cs typeface="Consolas"/>
                <a:sym typeface="Consolas"/>
              </a:rPr>
              <a:t>r</a:t>
            </a:r>
            <a:r>
              <a:rPr lang="en-US" sz="1000" b="1" i="0" u="none" strike="noStrike" cap="none">
                <a:solidFill>
                  <a:srgbClr val="D4D4D4"/>
                </a:solidFill>
                <a:latin typeface="Consolas"/>
                <a:ea typeface="Consolas"/>
                <a:cs typeface="Consolas"/>
                <a:sym typeface="Consolas"/>
              </a:rPr>
              <a:t> = </a:t>
            </a:r>
            <a:r>
              <a:rPr lang="en-US" sz="1000" b="1" i="0" u="none" strike="noStrike" cap="none">
                <a:solidFill>
                  <a:srgbClr val="B5CEA8"/>
                </a:solidFill>
                <a:latin typeface="Consolas"/>
                <a:ea typeface="Consolas"/>
                <a:cs typeface="Consolas"/>
                <a:sym typeface="Consolas"/>
              </a:rPr>
              <a:t>2</a:t>
            </a: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C586C0"/>
                </a:solidFill>
                <a:latin typeface="Consolas"/>
                <a:ea typeface="Consolas"/>
                <a:cs typeface="Consolas"/>
                <a:sym typeface="Consolas"/>
              </a:rPr>
              <a:t>To</a:t>
            </a: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DCDCAA"/>
                </a:solidFill>
                <a:latin typeface="Consolas"/>
                <a:ea typeface="Consolas"/>
                <a:cs typeface="Consolas"/>
                <a:sym typeface="Consolas"/>
              </a:rPr>
              <a:t>Range</a:t>
            </a:r>
            <a:r>
              <a:rPr lang="en-US" sz="1000" b="1" i="0" u="none" strike="noStrike" cap="none">
                <a:solidFill>
                  <a:srgbClr val="D4D4D4"/>
                </a:solidFill>
                <a:latin typeface="Consolas"/>
                <a:ea typeface="Consolas"/>
                <a:cs typeface="Consolas"/>
                <a:sym typeface="Consolas"/>
              </a:rPr>
              <a:t>(</a:t>
            </a:r>
            <a:r>
              <a:rPr lang="en-US" sz="1000" b="1" i="0" u="none" strike="noStrike" cap="none">
                <a:solidFill>
                  <a:srgbClr val="CE9178"/>
                </a:solidFill>
                <a:latin typeface="Consolas"/>
                <a:ea typeface="Consolas"/>
                <a:cs typeface="Consolas"/>
                <a:sym typeface="Consolas"/>
              </a:rPr>
              <a:t>"A2"</a:t>
            </a:r>
            <a:r>
              <a:rPr lang="en-US" sz="1000" b="1" i="0" u="none" strike="noStrike" cap="none">
                <a:solidFill>
                  <a:srgbClr val="D4D4D4"/>
                </a:solidFill>
                <a:latin typeface="Consolas"/>
                <a:ea typeface="Consolas"/>
                <a:cs typeface="Consolas"/>
                <a:sym typeface="Consolas"/>
              </a:rPr>
              <a:t>).</a:t>
            </a:r>
            <a:r>
              <a:rPr lang="en-US" sz="1000" b="1" i="0" u="none" strike="noStrike" cap="none">
                <a:solidFill>
                  <a:srgbClr val="DCDCAA"/>
                </a:solidFill>
                <a:latin typeface="Consolas"/>
                <a:ea typeface="Consolas"/>
                <a:cs typeface="Consolas"/>
                <a:sym typeface="Consolas"/>
              </a:rPr>
              <a:t>End</a:t>
            </a:r>
            <a:r>
              <a:rPr lang="en-US" sz="1000" b="1" i="0" u="none" strike="noStrike" cap="none">
                <a:solidFill>
                  <a:srgbClr val="D4D4D4"/>
                </a:solidFill>
                <a:latin typeface="Consolas"/>
                <a:ea typeface="Consolas"/>
                <a:cs typeface="Consolas"/>
                <a:sym typeface="Consolas"/>
              </a:rPr>
              <a:t>(</a:t>
            </a:r>
            <a:r>
              <a:rPr lang="en-US" sz="1000" b="1" i="0" u="none" strike="noStrike" cap="none">
                <a:solidFill>
                  <a:srgbClr val="9CDCFE"/>
                </a:solidFill>
                <a:latin typeface="Consolas"/>
                <a:ea typeface="Consolas"/>
                <a:cs typeface="Consolas"/>
                <a:sym typeface="Consolas"/>
              </a:rPr>
              <a:t>xlDown</a:t>
            </a:r>
            <a:r>
              <a:rPr lang="en-US" sz="1000" b="1" i="0" u="none" strike="noStrike" cap="none">
                <a:solidFill>
                  <a:srgbClr val="D4D4D4"/>
                </a:solidFill>
                <a:latin typeface="Consolas"/>
                <a:ea typeface="Consolas"/>
                <a:cs typeface="Consolas"/>
                <a:sym typeface="Consolas"/>
              </a:rPr>
              <a:t>).Row</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6A9955"/>
                </a:solidFill>
                <a:latin typeface="Consolas"/>
                <a:ea typeface="Consolas"/>
                <a:cs typeface="Consolas"/>
                <a:sym typeface="Consolas"/>
              </a:rPr>
              <a:t>' fat (%) = fat calories / total calories = (fat in grams * 9) / total calories</a:t>
            </a:r>
            <a:endParaRPr sz="1000" b="1"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9CDCFE"/>
                </a:solidFill>
                <a:latin typeface="Consolas"/>
                <a:ea typeface="Consolas"/>
                <a:cs typeface="Consolas"/>
                <a:sym typeface="Consolas"/>
              </a:rPr>
              <a:t>fat</a:t>
            </a:r>
            <a:r>
              <a:rPr lang="en-US" sz="1000" b="1" i="0" u="none" strike="noStrike" cap="none">
                <a:solidFill>
                  <a:srgbClr val="D4D4D4"/>
                </a:solidFill>
                <a:latin typeface="Consolas"/>
                <a:ea typeface="Consolas"/>
                <a:cs typeface="Consolas"/>
                <a:sym typeface="Consolas"/>
              </a:rPr>
              <a:t> = </a:t>
            </a:r>
            <a:r>
              <a:rPr lang="en-US" sz="1000" b="1" i="0" u="none" strike="noStrike" cap="none">
                <a:solidFill>
                  <a:srgbClr val="DCDCAA"/>
                </a:solidFill>
                <a:latin typeface="Consolas"/>
                <a:ea typeface="Consolas"/>
                <a:cs typeface="Consolas"/>
                <a:sym typeface="Consolas"/>
              </a:rPr>
              <a:t>Round</a:t>
            </a:r>
            <a:r>
              <a:rPr lang="en-US" sz="1000" b="1" i="0" u="none" strike="noStrike" cap="none">
                <a:solidFill>
                  <a:srgbClr val="D4D4D4"/>
                </a:solidFill>
                <a:latin typeface="Consolas"/>
                <a:ea typeface="Consolas"/>
                <a:cs typeface="Consolas"/>
                <a:sym typeface="Consolas"/>
              </a:rPr>
              <a:t>(</a:t>
            </a:r>
            <a:r>
              <a:rPr lang="en-US" sz="1000" b="1" i="0" u="none" strike="noStrike" cap="none">
                <a:solidFill>
                  <a:srgbClr val="DCDCAA"/>
                </a:solidFill>
                <a:latin typeface="Consolas"/>
                <a:ea typeface="Consolas"/>
                <a:cs typeface="Consolas"/>
                <a:sym typeface="Consolas"/>
              </a:rPr>
              <a:t>Cells</a:t>
            </a:r>
            <a:r>
              <a:rPr lang="en-US" sz="1000" b="1" i="0" u="none" strike="noStrike" cap="none">
                <a:solidFill>
                  <a:srgbClr val="D4D4D4"/>
                </a:solidFill>
                <a:latin typeface="Consolas"/>
                <a:ea typeface="Consolas"/>
                <a:cs typeface="Consolas"/>
                <a:sym typeface="Consolas"/>
              </a:rPr>
              <a:t>(</a:t>
            </a:r>
            <a:r>
              <a:rPr lang="en-US" sz="1000" b="1" i="0" u="none" strike="noStrike" cap="none">
                <a:solidFill>
                  <a:srgbClr val="9CDCFE"/>
                </a:solidFill>
                <a:latin typeface="Consolas"/>
                <a:ea typeface="Consolas"/>
                <a:cs typeface="Consolas"/>
                <a:sym typeface="Consolas"/>
              </a:rPr>
              <a:t>r</a:t>
            </a: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B5CEA8"/>
                </a:solidFill>
                <a:latin typeface="Consolas"/>
                <a:ea typeface="Consolas"/>
                <a:cs typeface="Consolas"/>
                <a:sym typeface="Consolas"/>
              </a:rPr>
              <a:t>8</a:t>
            </a:r>
            <a:r>
              <a:rPr lang="en-US" sz="1000" b="1" i="0" u="none" strike="noStrike" cap="none">
                <a:solidFill>
                  <a:srgbClr val="D4D4D4"/>
                </a:solidFill>
                <a:latin typeface="Consolas"/>
                <a:ea typeface="Consolas"/>
                <a:cs typeface="Consolas"/>
                <a:sym typeface="Consolas"/>
              </a:rPr>
              <a:t>).</a:t>
            </a:r>
            <a:r>
              <a:rPr lang="en-US" sz="1000" b="1" i="0" u="none" strike="noStrike" cap="none">
                <a:solidFill>
                  <a:srgbClr val="9CDCFE"/>
                </a:solidFill>
                <a:latin typeface="Consolas"/>
                <a:ea typeface="Consolas"/>
                <a:cs typeface="Consolas"/>
                <a:sym typeface="Consolas"/>
              </a:rPr>
              <a:t>Value</a:t>
            </a:r>
            <a:r>
              <a:rPr lang="en-US" sz="1000" b="1" i="0" u="none" strike="noStrike" cap="none">
                <a:solidFill>
                  <a:srgbClr val="D4D4D4"/>
                </a:solidFill>
                <a:latin typeface="Consolas"/>
                <a:ea typeface="Consolas"/>
                <a:cs typeface="Consolas"/>
                <a:sym typeface="Consolas"/>
              </a:rPr>
              <a:t> / </a:t>
            </a:r>
            <a:r>
              <a:rPr lang="en-US" sz="1000" b="1" i="0" u="none" strike="noStrike" cap="none">
                <a:solidFill>
                  <a:srgbClr val="DCDCAA"/>
                </a:solidFill>
                <a:latin typeface="Consolas"/>
                <a:ea typeface="Consolas"/>
                <a:cs typeface="Consolas"/>
                <a:sym typeface="Consolas"/>
              </a:rPr>
              <a:t>Cells</a:t>
            </a:r>
            <a:r>
              <a:rPr lang="en-US" sz="1000" b="1" i="0" u="none" strike="noStrike" cap="none">
                <a:solidFill>
                  <a:srgbClr val="D4D4D4"/>
                </a:solidFill>
                <a:latin typeface="Consolas"/>
                <a:ea typeface="Consolas"/>
                <a:cs typeface="Consolas"/>
                <a:sym typeface="Consolas"/>
              </a:rPr>
              <a:t>(</a:t>
            </a:r>
            <a:r>
              <a:rPr lang="en-US" sz="1000" b="1" i="0" u="none" strike="noStrike" cap="none">
                <a:solidFill>
                  <a:srgbClr val="9CDCFE"/>
                </a:solidFill>
                <a:latin typeface="Consolas"/>
                <a:ea typeface="Consolas"/>
                <a:cs typeface="Consolas"/>
                <a:sym typeface="Consolas"/>
              </a:rPr>
              <a:t>r</a:t>
            </a: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B5CEA8"/>
                </a:solidFill>
                <a:latin typeface="Consolas"/>
                <a:ea typeface="Consolas"/>
                <a:cs typeface="Consolas"/>
                <a:sym typeface="Consolas"/>
              </a:rPr>
              <a:t>4</a:t>
            </a:r>
            <a:r>
              <a:rPr lang="en-US" sz="1000" b="1" i="0" u="none" strike="noStrike" cap="none">
                <a:solidFill>
                  <a:srgbClr val="D4D4D4"/>
                </a:solidFill>
                <a:latin typeface="Consolas"/>
                <a:ea typeface="Consolas"/>
                <a:cs typeface="Consolas"/>
                <a:sym typeface="Consolas"/>
              </a:rPr>
              <a:t>).Value, </a:t>
            </a:r>
            <a:r>
              <a:rPr lang="en-US" sz="1000" b="1" i="0" u="none" strike="noStrike" cap="none">
                <a:solidFill>
                  <a:srgbClr val="B5CEA8"/>
                </a:solidFill>
                <a:latin typeface="Consolas"/>
                <a:ea typeface="Consolas"/>
                <a:cs typeface="Consolas"/>
                <a:sym typeface="Consolas"/>
              </a:rPr>
              <a:t>2</a:t>
            </a:r>
            <a:r>
              <a:rPr lang="en-US" sz="1000" b="1" i="0" u="none" strike="noStrike" cap="none">
                <a:solidFill>
                  <a:srgbClr val="D4D4D4"/>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DCDCAA"/>
                </a:solidFill>
                <a:latin typeface="Consolas"/>
                <a:ea typeface="Consolas"/>
                <a:cs typeface="Consolas"/>
                <a:sym typeface="Consolas"/>
              </a:rPr>
              <a:t>Cells</a:t>
            </a:r>
            <a:r>
              <a:rPr lang="en-US" sz="1000" b="1" i="0" u="none" strike="noStrike" cap="none">
                <a:solidFill>
                  <a:srgbClr val="D4D4D4"/>
                </a:solidFill>
                <a:latin typeface="Consolas"/>
                <a:ea typeface="Consolas"/>
                <a:cs typeface="Consolas"/>
                <a:sym typeface="Consolas"/>
              </a:rPr>
              <a:t>(</a:t>
            </a:r>
            <a:r>
              <a:rPr lang="en-US" sz="1000" b="1" i="0" u="none" strike="noStrike" cap="none">
                <a:solidFill>
                  <a:srgbClr val="9CDCFE"/>
                </a:solidFill>
                <a:latin typeface="Consolas"/>
                <a:ea typeface="Consolas"/>
                <a:cs typeface="Consolas"/>
                <a:sym typeface="Consolas"/>
              </a:rPr>
              <a:t>r</a:t>
            </a: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B5CEA8"/>
                </a:solidFill>
                <a:latin typeface="Consolas"/>
                <a:ea typeface="Consolas"/>
                <a:cs typeface="Consolas"/>
                <a:sym typeface="Consolas"/>
              </a:rPr>
              <a:t>5</a:t>
            </a:r>
            <a:r>
              <a:rPr lang="en-US" sz="1000" b="1" i="0" u="none" strike="noStrike" cap="none">
                <a:solidFill>
                  <a:srgbClr val="D4D4D4"/>
                </a:solidFill>
                <a:latin typeface="Consolas"/>
                <a:ea typeface="Consolas"/>
                <a:cs typeface="Consolas"/>
                <a:sym typeface="Consolas"/>
              </a:rPr>
              <a:t>).</a:t>
            </a:r>
            <a:r>
              <a:rPr lang="en-US" sz="1000" b="1" i="0" u="none" strike="noStrike" cap="none">
                <a:solidFill>
                  <a:srgbClr val="9CDCFE"/>
                </a:solidFill>
                <a:latin typeface="Consolas"/>
                <a:ea typeface="Consolas"/>
                <a:cs typeface="Consolas"/>
                <a:sym typeface="Consolas"/>
              </a:rPr>
              <a:t>Value</a:t>
            </a: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9CDCFE"/>
                </a:solidFill>
                <a:latin typeface="Consolas"/>
                <a:ea typeface="Consolas"/>
                <a:cs typeface="Consolas"/>
                <a:sym typeface="Consolas"/>
              </a:rPr>
              <a:t> fat</a:t>
            </a:r>
            <a:endParaRPr sz="1000" b="1"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Arial"/>
              <a:buNone/>
            </a:pPr>
            <a:br>
              <a:rPr lang="en-US" sz="1000" b="1" i="0" u="none" strike="noStrike" cap="none">
                <a:solidFill>
                  <a:srgbClr val="D4D4D4"/>
                </a:solidFill>
                <a:latin typeface="Consolas"/>
                <a:ea typeface="Consolas"/>
                <a:cs typeface="Consolas"/>
                <a:sym typeface="Consolas"/>
              </a:rPr>
            </a:b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6A9955"/>
                </a:solidFill>
                <a:latin typeface="Consolas"/>
                <a:ea typeface="Consolas"/>
                <a:cs typeface="Consolas"/>
                <a:sym typeface="Consolas"/>
              </a:rPr>
              <a:t>' Carbs (%) = Carbs calories / total calories = (Carbs in grams * 4) / total calories</a:t>
            </a:r>
            <a:endParaRPr sz="1000" b="1"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9CDCFE"/>
                </a:solidFill>
                <a:latin typeface="Consolas"/>
                <a:ea typeface="Consolas"/>
                <a:cs typeface="Consolas"/>
                <a:sym typeface="Consolas"/>
              </a:rPr>
              <a:t>carbs</a:t>
            </a:r>
            <a:r>
              <a:rPr lang="en-US" sz="1000" b="1" i="0" u="none" strike="noStrike" cap="none">
                <a:solidFill>
                  <a:srgbClr val="D4D4D4"/>
                </a:solidFill>
                <a:latin typeface="Consolas"/>
                <a:ea typeface="Consolas"/>
                <a:cs typeface="Consolas"/>
                <a:sym typeface="Consolas"/>
              </a:rPr>
              <a:t> = </a:t>
            </a:r>
            <a:r>
              <a:rPr lang="en-US" sz="1000" b="1" i="0" u="none" strike="noStrike" cap="none">
                <a:solidFill>
                  <a:srgbClr val="DCDCAA"/>
                </a:solidFill>
                <a:latin typeface="Consolas"/>
                <a:ea typeface="Consolas"/>
                <a:cs typeface="Consolas"/>
                <a:sym typeface="Consolas"/>
              </a:rPr>
              <a:t>Round</a:t>
            </a:r>
            <a:r>
              <a:rPr lang="en-US" sz="1000" b="1" i="0" u="none" strike="noStrike" cap="none">
                <a:solidFill>
                  <a:srgbClr val="D4D4D4"/>
                </a:solidFill>
                <a:latin typeface="Consolas"/>
                <a:ea typeface="Consolas"/>
                <a:cs typeface="Consolas"/>
                <a:sym typeface="Consolas"/>
              </a:rPr>
              <a:t>(</a:t>
            </a:r>
            <a:r>
              <a:rPr lang="en-US" sz="1000" b="1" i="0" u="none" strike="noStrike" cap="none">
                <a:solidFill>
                  <a:srgbClr val="DCDCAA"/>
                </a:solidFill>
                <a:latin typeface="Consolas"/>
                <a:ea typeface="Consolas"/>
                <a:cs typeface="Consolas"/>
                <a:sym typeface="Consolas"/>
              </a:rPr>
              <a:t>Cells</a:t>
            </a:r>
            <a:r>
              <a:rPr lang="en-US" sz="1000" b="1" i="0" u="none" strike="noStrike" cap="none">
                <a:solidFill>
                  <a:srgbClr val="D4D4D4"/>
                </a:solidFill>
                <a:latin typeface="Consolas"/>
                <a:ea typeface="Consolas"/>
                <a:cs typeface="Consolas"/>
                <a:sym typeface="Consolas"/>
              </a:rPr>
              <a:t>(</a:t>
            </a:r>
            <a:r>
              <a:rPr lang="en-US" sz="1000" b="1" i="0" u="none" strike="noStrike" cap="none">
                <a:solidFill>
                  <a:srgbClr val="9CDCFE"/>
                </a:solidFill>
                <a:latin typeface="Consolas"/>
                <a:ea typeface="Consolas"/>
                <a:cs typeface="Consolas"/>
                <a:sym typeface="Consolas"/>
              </a:rPr>
              <a:t>r</a:t>
            </a: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B5CEA8"/>
                </a:solidFill>
                <a:latin typeface="Consolas"/>
                <a:ea typeface="Consolas"/>
                <a:cs typeface="Consolas"/>
                <a:sym typeface="Consolas"/>
              </a:rPr>
              <a:t>13</a:t>
            </a:r>
            <a:r>
              <a:rPr lang="en-US" sz="1000" b="1" i="0" u="none" strike="noStrike" cap="none">
                <a:solidFill>
                  <a:srgbClr val="D4D4D4"/>
                </a:solidFill>
                <a:latin typeface="Consolas"/>
                <a:ea typeface="Consolas"/>
                <a:cs typeface="Consolas"/>
                <a:sym typeface="Consolas"/>
              </a:rPr>
              <a:t>).</a:t>
            </a:r>
            <a:r>
              <a:rPr lang="en-US" sz="1000" b="1" i="0" u="none" strike="noStrike" cap="none">
                <a:solidFill>
                  <a:srgbClr val="9CDCFE"/>
                </a:solidFill>
                <a:latin typeface="Consolas"/>
                <a:ea typeface="Consolas"/>
                <a:cs typeface="Consolas"/>
                <a:sym typeface="Consolas"/>
              </a:rPr>
              <a:t>Value</a:t>
            </a:r>
            <a:r>
              <a:rPr lang="en-US" sz="1000" b="1" i="0" u="none" strike="noStrike" cap="none">
                <a:solidFill>
                  <a:srgbClr val="D4D4D4"/>
                </a:solidFill>
                <a:latin typeface="Consolas"/>
                <a:ea typeface="Consolas"/>
                <a:cs typeface="Consolas"/>
                <a:sym typeface="Consolas"/>
              </a:rPr>
              <a:t> / </a:t>
            </a:r>
            <a:r>
              <a:rPr lang="en-US" sz="1000" b="1" i="0" u="none" strike="noStrike" cap="none">
                <a:solidFill>
                  <a:srgbClr val="DCDCAA"/>
                </a:solidFill>
                <a:latin typeface="Consolas"/>
                <a:ea typeface="Consolas"/>
                <a:cs typeface="Consolas"/>
                <a:sym typeface="Consolas"/>
              </a:rPr>
              <a:t>Cells</a:t>
            </a:r>
            <a:r>
              <a:rPr lang="en-US" sz="1000" b="1" i="0" u="none" strike="noStrike" cap="none">
                <a:solidFill>
                  <a:srgbClr val="D4D4D4"/>
                </a:solidFill>
                <a:latin typeface="Consolas"/>
                <a:ea typeface="Consolas"/>
                <a:cs typeface="Consolas"/>
                <a:sym typeface="Consolas"/>
              </a:rPr>
              <a:t>(</a:t>
            </a:r>
            <a:r>
              <a:rPr lang="en-US" sz="1000" b="1" i="0" u="none" strike="noStrike" cap="none">
                <a:solidFill>
                  <a:srgbClr val="9CDCFE"/>
                </a:solidFill>
                <a:latin typeface="Consolas"/>
                <a:ea typeface="Consolas"/>
                <a:cs typeface="Consolas"/>
                <a:sym typeface="Consolas"/>
              </a:rPr>
              <a:t>r</a:t>
            </a: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B5CEA8"/>
                </a:solidFill>
                <a:latin typeface="Consolas"/>
                <a:ea typeface="Consolas"/>
                <a:cs typeface="Consolas"/>
                <a:sym typeface="Consolas"/>
              </a:rPr>
              <a:t>4</a:t>
            </a:r>
            <a:r>
              <a:rPr lang="en-US" sz="1000" b="1" i="0" u="none" strike="noStrike" cap="none">
                <a:solidFill>
                  <a:srgbClr val="D4D4D4"/>
                </a:solidFill>
                <a:latin typeface="Consolas"/>
                <a:ea typeface="Consolas"/>
                <a:cs typeface="Consolas"/>
                <a:sym typeface="Consolas"/>
              </a:rPr>
              <a:t>).Value, </a:t>
            </a:r>
            <a:r>
              <a:rPr lang="en-US" sz="1000" b="1" i="0" u="none" strike="noStrike" cap="none">
                <a:solidFill>
                  <a:srgbClr val="B5CEA8"/>
                </a:solidFill>
                <a:latin typeface="Consolas"/>
                <a:ea typeface="Consolas"/>
                <a:cs typeface="Consolas"/>
                <a:sym typeface="Consolas"/>
              </a:rPr>
              <a:t>2</a:t>
            </a:r>
            <a:r>
              <a:rPr lang="en-US" sz="1000" b="1" i="0" u="none" strike="noStrike" cap="none">
                <a:solidFill>
                  <a:srgbClr val="D4D4D4"/>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DCDCAA"/>
                </a:solidFill>
                <a:latin typeface="Consolas"/>
                <a:ea typeface="Consolas"/>
                <a:cs typeface="Consolas"/>
                <a:sym typeface="Consolas"/>
              </a:rPr>
              <a:t>Cells</a:t>
            </a:r>
            <a:r>
              <a:rPr lang="en-US" sz="1000" b="1" i="0" u="none" strike="noStrike" cap="none">
                <a:solidFill>
                  <a:srgbClr val="D4D4D4"/>
                </a:solidFill>
                <a:latin typeface="Consolas"/>
                <a:ea typeface="Consolas"/>
                <a:cs typeface="Consolas"/>
                <a:sym typeface="Consolas"/>
              </a:rPr>
              <a:t>(</a:t>
            </a:r>
            <a:r>
              <a:rPr lang="en-US" sz="1000" b="1" i="0" u="none" strike="noStrike" cap="none">
                <a:solidFill>
                  <a:srgbClr val="9CDCFE"/>
                </a:solidFill>
                <a:latin typeface="Consolas"/>
                <a:ea typeface="Consolas"/>
                <a:cs typeface="Consolas"/>
                <a:sym typeface="Consolas"/>
              </a:rPr>
              <a:t>r</a:t>
            </a: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B5CEA8"/>
                </a:solidFill>
                <a:latin typeface="Consolas"/>
                <a:ea typeface="Consolas"/>
                <a:cs typeface="Consolas"/>
                <a:sym typeface="Consolas"/>
              </a:rPr>
              <a:t>6</a:t>
            </a:r>
            <a:r>
              <a:rPr lang="en-US" sz="1000" b="1" i="0" u="none" strike="noStrike" cap="none">
                <a:solidFill>
                  <a:srgbClr val="D4D4D4"/>
                </a:solidFill>
                <a:latin typeface="Consolas"/>
                <a:ea typeface="Consolas"/>
                <a:cs typeface="Consolas"/>
                <a:sym typeface="Consolas"/>
              </a:rPr>
              <a:t>).</a:t>
            </a:r>
            <a:r>
              <a:rPr lang="en-US" sz="1000" b="1" i="0" u="none" strike="noStrike" cap="none">
                <a:solidFill>
                  <a:srgbClr val="9CDCFE"/>
                </a:solidFill>
                <a:latin typeface="Consolas"/>
                <a:ea typeface="Consolas"/>
                <a:cs typeface="Consolas"/>
                <a:sym typeface="Consolas"/>
              </a:rPr>
              <a:t>Value</a:t>
            </a: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9CDCFE"/>
                </a:solidFill>
                <a:latin typeface="Consolas"/>
                <a:ea typeface="Consolas"/>
                <a:cs typeface="Consolas"/>
                <a:sym typeface="Consolas"/>
              </a:rPr>
              <a:t> carbs</a:t>
            </a:r>
            <a:endParaRPr sz="1000" b="1"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Arial"/>
              <a:buNone/>
            </a:pPr>
            <a:br>
              <a:rPr lang="en-US" sz="1000" b="1" i="0" u="none" strike="noStrike" cap="none">
                <a:solidFill>
                  <a:srgbClr val="D4D4D4"/>
                </a:solidFill>
                <a:latin typeface="Consolas"/>
                <a:ea typeface="Consolas"/>
                <a:cs typeface="Consolas"/>
                <a:sym typeface="Consolas"/>
              </a:rPr>
            </a:b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6A9955"/>
                </a:solidFill>
                <a:latin typeface="Consolas"/>
                <a:ea typeface="Consolas"/>
                <a:cs typeface="Consolas"/>
                <a:sym typeface="Consolas"/>
              </a:rPr>
              <a:t>' Protein (%) = Protein calories / total calories = (Protein in grams * 4) / total calories</a:t>
            </a:r>
            <a:endParaRPr sz="1000" b="1"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9CDCFE"/>
                </a:solidFill>
                <a:latin typeface="Consolas"/>
                <a:ea typeface="Consolas"/>
                <a:cs typeface="Consolas"/>
                <a:sym typeface="Consolas"/>
              </a:rPr>
              <a:t>protein</a:t>
            </a:r>
            <a:r>
              <a:rPr lang="en-US" sz="1000" b="1" i="0" u="none" strike="noStrike" cap="none">
                <a:solidFill>
                  <a:srgbClr val="D4D4D4"/>
                </a:solidFill>
                <a:latin typeface="Consolas"/>
                <a:ea typeface="Consolas"/>
                <a:cs typeface="Consolas"/>
                <a:sym typeface="Consolas"/>
              </a:rPr>
              <a:t> = </a:t>
            </a:r>
            <a:r>
              <a:rPr lang="en-US" sz="1000" b="1" i="0" u="none" strike="noStrike" cap="none">
                <a:solidFill>
                  <a:srgbClr val="DCDCAA"/>
                </a:solidFill>
                <a:latin typeface="Consolas"/>
                <a:ea typeface="Consolas"/>
                <a:cs typeface="Consolas"/>
                <a:sym typeface="Consolas"/>
              </a:rPr>
              <a:t>Round</a:t>
            </a:r>
            <a:r>
              <a:rPr lang="en-US" sz="1000" b="1" i="0" u="none" strike="noStrike" cap="none">
                <a:solidFill>
                  <a:srgbClr val="D4D4D4"/>
                </a:solidFill>
                <a:latin typeface="Consolas"/>
                <a:ea typeface="Consolas"/>
                <a:cs typeface="Consolas"/>
                <a:sym typeface="Consolas"/>
              </a:rPr>
              <a:t>(</a:t>
            </a:r>
            <a:r>
              <a:rPr lang="en-US" sz="1000" b="1" i="0" u="none" strike="noStrike" cap="none">
                <a:solidFill>
                  <a:srgbClr val="DCDCAA"/>
                </a:solidFill>
                <a:latin typeface="Consolas"/>
                <a:ea typeface="Consolas"/>
                <a:cs typeface="Consolas"/>
                <a:sym typeface="Consolas"/>
              </a:rPr>
              <a:t>Cells</a:t>
            </a:r>
            <a:r>
              <a:rPr lang="en-US" sz="1000" b="1" i="0" u="none" strike="noStrike" cap="none">
                <a:solidFill>
                  <a:srgbClr val="D4D4D4"/>
                </a:solidFill>
                <a:latin typeface="Consolas"/>
                <a:ea typeface="Consolas"/>
                <a:cs typeface="Consolas"/>
                <a:sym typeface="Consolas"/>
              </a:rPr>
              <a:t>(</a:t>
            </a:r>
            <a:r>
              <a:rPr lang="en-US" sz="1000" b="1" i="0" u="none" strike="noStrike" cap="none">
                <a:solidFill>
                  <a:srgbClr val="9CDCFE"/>
                </a:solidFill>
                <a:latin typeface="Consolas"/>
                <a:ea typeface="Consolas"/>
                <a:cs typeface="Consolas"/>
                <a:sym typeface="Consolas"/>
              </a:rPr>
              <a:t>r</a:t>
            </a: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B5CEA8"/>
                </a:solidFill>
                <a:latin typeface="Consolas"/>
                <a:ea typeface="Consolas"/>
                <a:cs typeface="Consolas"/>
                <a:sym typeface="Consolas"/>
              </a:rPr>
              <a:t>16</a:t>
            </a:r>
            <a:r>
              <a:rPr lang="en-US" sz="1000" b="1" i="0" u="none" strike="noStrike" cap="none">
                <a:solidFill>
                  <a:srgbClr val="D4D4D4"/>
                </a:solidFill>
                <a:latin typeface="Consolas"/>
                <a:ea typeface="Consolas"/>
                <a:cs typeface="Consolas"/>
                <a:sym typeface="Consolas"/>
              </a:rPr>
              <a:t>).</a:t>
            </a:r>
            <a:r>
              <a:rPr lang="en-US" sz="1000" b="1" i="0" u="none" strike="noStrike" cap="none">
                <a:solidFill>
                  <a:srgbClr val="9CDCFE"/>
                </a:solidFill>
                <a:latin typeface="Consolas"/>
                <a:ea typeface="Consolas"/>
                <a:cs typeface="Consolas"/>
                <a:sym typeface="Consolas"/>
              </a:rPr>
              <a:t>Value</a:t>
            </a:r>
            <a:r>
              <a:rPr lang="en-US" sz="1000" b="1" i="0" u="none" strike="noStrike" cap="none">
                <a:solidFill>
                  <a:srgbClr val="D4D4D4"/>
                </a:solidFill>
                <a:latin typeface="Consolas"/>
                <a:ea typeface="Consolas"/>
                <a:cs typeface="Consolas"/>
                <a:sym typeface="Consolas"/>
              </a:rPr>
              <a:t> / </a:t>
            </a:r>
            <a:r>
              <a:rPr lang="en-US" sz="1000" b="1" i="0" u="none" strike="noStrike" cap="none">
                <a:solidFill>
                  <a:srgbClr val="DCDCAA"/>
                </a:solidFill>
                <a:latin typeface="Consolas"/>
                <a:ea typeface="Consolas"/>
                <a:cs typeface="Consolas"/>
                <a:sym typeface="Consolas"/>
              </a:rPr>
              <a:t>Cells</a:t>
            </a:r>
            <a:r>
              <a:rPr lang="en-US" sz="1000" b="1" i="0" u="none" strike="noStrike" cap="none">
                <a:solidFill>
                  <a:srgbClr val="D4D4D4"/>
                </a:solidFill>
                <a:latin typeface="Consolas"/>
                <a:ea typeface="Consolas"/>
                <a:cs typeface="Consolas"/>
                <a:sym typeface="Consolas"/>
              </a:rPr>
              <a:t>(</a:t>
            </a:r>
            <a:r>
              <a:rPr lang="en-US" sz="1000" b="1" i="0" u="none" strike="noStrike" cap="none">
                <a:solidFill>
                  <a:srgbClr val="9CDCFE"/>
                </a:solidFill>
                <a:latin typeface="Consolas"/>
                <a:ea typeface="Consolas"/>
                <a:cs typeface="Consolas"/>
                <a:sym typeface="Consolas"/>
              </a:rPr>
              <a:t>r</a:t>
            </a: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B5CEA8"/>
                </a:solidFill>
                <a:latin typeface="Consolas"/>
                <a:ea typeface="Consolas"/>
                <a:cs typeface="Consolas"/>
                <a:sym typeface="Consolas"/>
              </a:rPr>
              <a:t>4</a:t>
            </a:r>
            <a:r>
              <a:rPr lang="en-US" sz="1000" b="1" i="0" u="none" strike="noStrike" cap="none">
                <a:solidFill>
                  <a:srgbClr val="D4D4D4"/>
                </a:solidFill>
                <a:latin typeface="Consolas"/>
                <a:ea typeface="Consolas"/>
                <a:cs typeface="Consolas"/>
                <a:sym typeface="Consolas"/>
              </a:rPr>
              <a:t>).Value, </a:t>
            </a:r>
            <a:r>
              <a:rPr lang="en-US" sz="1000" b="1" i="0" u="none" strike="noStrike" cap="none">
                <a:solidFill>
                  <a:srgbClr val="B5CEA8"/>
                </a:solidFill>
                <a:latin typeface="Consolas"/>
                <a:ea typeface="Consolas"/>
                <a:cs typeface="Consolas"/>
                <a:sym typeface="Consolas"/>
              </a:rPr>
              <a:t>2</a:t>
            </a:r>
            <a:r>
              <a:rPr lang="en-US" sz="1000" b="1" i="0" u="none" strike="noStrike" cap="none">
                <a:solidFill>
                  <a:srgbClr val="D4D4D4"/>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DCDCAA"/>
                </a:solidFill>
                <a:latin typeface="Consolas"/>
                <a:ea typeface="Consolas"/>
                <a:cs typeface="Consolas"/>
                <a:sym typeface="Consolas"/>
              </a:rPr>
              <a:t>Cells</a:t>
            </a:r>
            <a:r>
              <a:rPr lang="en-US" sz="1000" b="1" i="0" u="none" strike="noStrike" cap="none">
                <a:solidFill>
                  <a:srgbClr val="D4D4D4"/>
                </a:solidFill>
                <a:latin typeface="Consolas"/>
                <a:ea typeface="Consolas"/>
                <a:cs typeface="Consolas"/>
                <a:sym typeface="Consolas"/>
              </a:rPr>
              <a:t>(</a:t>
            </a:r>
            <a:r>
              <a:rPr lang="en-US" sz="1000" b="1" i="0" u="none" strike="noStrike" cap="none">
                <a:solidFill>
                  <a:srgbClr val="9CDCFE"/>
                </a:solidFill>
                <a:latin typeface="Consolas"/>
                <a:ea typeface="Consolas"/>
                <a:cs typeface="Consolas"/>
                <a:sym typeface="Consolas"/>
              </a:rPr>
              <a:t>r</a:t>
            </a:r>
            <a:r>
              <a:rPr lang="en-US" sz="1000" b="1" i="0" u="none" strike="noStrike" cap="none">
                <a:solidFill>
                  <a:srgbClr val="D4D4D4"/>
                </a:solidFill>
                <a:latin typeface="Consolas"/>
                <a:ea typeface="Consolas"/>
                <a:cs typeface="Consolas"/>
                <a:sym typeface="Consolas"/>
              </a:rPr>
              <a:t>,</a:t>
            </a:r>
            <a:r>
              <a:rPr lang="en-US" sz="1000" b="1" i="0" u="none" strike="noStrike" cap="none">
                <a:solidFill>
                  <a:srgbClr val="9CDCFE"/>
                </a:solidFill>
                <a:latin typeface="Consolas"/>
                <a:ea typeface="Consolas"/>
                <a:cs typeface="Consolas"/>
                <a:sym typeface="Consolas"/>
              </a:rPr>
              <a:t> 7</a:t>
            </a:r>
            <a:r>
              <a:rPr lang="en-US" sz="1000" b="1" i="0" u="none" strike="noStrike" cap="none">
                <a:solidFill>
                  <a:srgbClr val="D4D4D4"/>
                </a:solidFill>
                <a:latin typeface="Consolas"/>
                <a:ea typeface="Consolas"/>
                <a:cs typeface="Consolas"/>
                <a:sym typeface="Consolas"/>
              </a:rPr>
              <a:t>).</a:t>
            </a:r>
            <a:r>
              <a:rPr lang="en-US" sz="1000" b="1" i="0" u="none" strike="noStrike" cap="none">
                <a:solidFill>
                  <a:srgbClr val="9CDCFE"/>
                </a:solidFill>
                <a:latin typeface="Consolas"/>
                <a:ea typeface="Consolas"/>
                <a:cs typeface="Consolas"/>
                <a:sym typeface="Consolas"/>
              </a:rPr>
              <a:t>Value</a:t>
            </a: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9CDCFE"/>
                </a:solidFill>
                <a:latin typeface="Consolas"/>
                <a:ea typeface="Consolas"/>
                <a:cs typeface="Consolas"/>
                <a:sym typeface="Consolas"/>
              </a:rPr>
              <a:t> protein</a:t>
            </a:r>
            <a:endParaRPr sz="1000" b="1"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C586C0"/>
                </a:solidFill>
                <a:latin typeface="Consolas"/>
                <a:ea typeface="Consolas"/>
                <a:cs typeface="Consolas"/>
                <a:sym typeface="Consolas"/>
              </a:rPr>
              <a:t>Next</a:t>
            </a:r>
            <a:r>
              <a:rPr lang="en-US" sz="1000" b="1" i="0" u="none" strike="noStrike" cap="none">
                <a:solidFill>
                  <a:srgbClr val="D4D4D4"/>
                </a:solidFill>
                <a:latin typeface="Consolas"/>
                <a:ea typeface="Consolas"/>
                <a:cs typeface="Consolas"/>
                <a:sym typeface="Consolas"/>
              </a:rPr>
              <a:t> 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569CD6"/>
                </a:solidFill>
                <a:latin typeface="Consolas"/>
                <a:ea typeface="Consolas"/>
                <a:cs typeface="Consolas"/>
                <a:sym typeface="Consolas"/>
              </a:rPr>
              <a:t>End Sub</a:t>
            </a:r>
            <a:endParaRPr sz="1000" b="1" i="0" u="none" strike="noStrike" cap="none">
              <a:solidFill>
                <a:srgbClr val="D4D4D4"/>
              </a:solidFill>
              <a:latin typeface="Consolas"/>
              <a:ea typeface="Consolas"/>
              <a:cs typeface="Consolas"/>
              <a:sym typeface="Consolas"/>
            </a:endParaRPr>
          </a:p>
        </p:txBody>
      </p:sp>
      <p:cxnSp>
        <p:nvCxnSpPr>
          <p:cNvPr id="285" name="Google Shape;285;gd52a6fb1bb_0_240"/>
          <p:cNvCxnSpPr/>
          <p:nvPr/>
        </p:nvCxnSpPr>
        <p:spPr>
          <a:xfrm>
            <a:off x="5815605" y="1682330"/>
            <a:ext cx="0" cy="4536600"/>
          </a:xfrm>
          <a:prstGeom prst="straightConnector1">
            <a:avLst/>
          </a:prstGeom>
          <a:noFill/>
          <a:ln w="19050" cap="flat" cmpd="sng">
            <a:solidFill>
              <a:srgbClr val="F3929D"/>
            </a:solidFill>
            <a:prstDash val="dash"/>
            <a:miter lim="800000"/>
            <a:headEnd type="none" w="sm" len="sm"/>
            <a:tailEnd type="none" w="sm" len="sm"/>
          </a:ln>
        </p:spPr>
      </p:cxnSp>
      <p:sp>
        <p:nvSpPr>
          <p:cNvPr id="286" name="Google Shape;286;gd52a6fb1bb_0_240"/>
          <p:cNvSpPr txBox="1"/>
          <p:nvPr/>
        </p:nvSpPr>
        <p:spPr>
          <a:xfrm>
            <a:off x="542538" y="1447241"/>
            <a:ext cx="8391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Calibri"/>
                <a:ea typeface="Calibri"/>
                <a:cs typeface="Calibri"/>
                <a:sym typeface="Calibri"/>
              </a:rPr>
              <a:t>VBA</a:t>
            </a:r>
            <a:endParaRPr sz="2200" b="1" i="0" u="none" strike="noStrike" cap="none">
              <a:solidFill>
                <a:srgbClr val="FFFFFF"/>
              </a:solidFill>
              <a:latin typeface="Calibri"/>
              <a:ea typeface="Calibri"/>
              <a:cs typeface="Calibri"/>
              <a:sym typeface="Calibri"/>
            </a:endParaRPr>
          </a:p>
        </p:txBody>
      </p:sp>
      <p:sp>
        <p:nvSpPr>
          <p:cNvPr id="287" name="Google Shape;287;gd52a6fb1bb_0_240"/>
          <p:cNvSpPr txBox="1"/>
          <p:nvPr/>
        </p:nvSpPr>
        <p:spPr>
          <a:xfrm>
            <a:off x="6121625" y="1422291"/>
            <a:ext cx="16863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Calibri"/>
                <a:ea typeface="Calibri"/>
                <a:cs typeface="Calibri"/>
                <a:sym typeface="Calibri"/>
              </a:rPr>
              <a:t>Python</a:t>
            </a:r>
            <a:endParaRPr sz="2200" b="1" i="0" u="none" strike="noStrike" cap="none">
              <a:solidFill>
                <a:srgbClr val="FFFFFF"/>
              </a:solidFill>
              <a:latin typeface="Calibri"/>
              <a:ea typeface="Calibri"/>
              <a:cs typeface="Calibri"/>
              <a:sym typeface="Calibri"/>
            </a:endParaRPr>
          </a:p>
        </p:txBody>
      </p:sp>
      <p:sp>
        <p:nvSpPr>
          <p:cNvPr id="288" name="Google Shape;288;gd52a6fb1bb_0_240"/>
          <p:cNvSpPr txBox="1"/>
          <p:nvPr/>
        </p:nvSpPr>
        <p:spPr>
          <a:xfrm>
            <a:off x="6121625" y="2373449"/>
            <a:ext cx="5455800" cy="3016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C586C0"/>
                </a:solidFill>
                <a:latin typeface="Consolas"/>
                <a:ea typeface="Consolas"/>
                <a:cs typeface="Consolas"/>
                <a:sym typeface="Consolas"/>
              </a:rPr>
              <a:t>import</a:t>
            </a:r>
            <a:r>
              <a:rPr lang="en-US" sz="1000" b="1" i="0" u="none" strike="noStrike" cap="none">
                <a:solidFill>
                  <a:srgbClr val="D4D4D4"/>
                </a:solidFill>
                <a:latin typeface="Consolas"/>
                <a:ea typeface="Consolas"/>
                <a:cs typeface="Consolas"/>
                <a:sym typeface="Consolas"/>
              </a:rPr>
              <a:t> pandas </a:t>
            </a:r>
            <a:r>
              <a:rPr lang="en-US" sz="1000" b="1" i="0" u="none" strike="noStrike" cap="none">
                <a:solidFill>
                  <a:srgbClr val="C586C0"/>
                </a:solidFill>
                <a:latin typeface="Consolas"/>
                <a:ea typeface="Consolas"/>
                <a:cs typeface="Consolas"/>
                <a:sym typeface="Consolas"/>
              </a:rPr>
              <a:t>as</a:t>
            </a:r>
            <a:r>
              <a:rPr lang="en-US" sz="1000" b="1" i="0" u="none" strike="noStrike" cap="none">
                <a:solidFill>
                  <a:srgbClr val="D4D4D4"/>
                </a:solidFill>
                <a:latin typeface="Consolas"/>
                <a:ea typeface="Consolas"/>
                <a:cs typeface="Consolas"/>
                <a:sym typeface="Consolas"/>
              </a:rPr>
              <a:t> pd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br>
              <a:rPr lang="en-US" sz="1000" b="1" i="0" u="none" strike="noStrike" cap="none">
                <a:solidFill>
                  <a:srgbClr val="D4D4D4"/>
                </a:solidFill>
                <a:latin typeface="Consolas"/>
                <a:ea typeface="Consolas"/>
                <a:cs typeface="Consolas"/>
                <a:sym typeface="Consolas"/>
              </a:rPr>
            </a:br>
            <a:r>
              <a:rPr lang="en-US" sz="1000" b="1" i="0" u="none" strike="noStrike" cap="none">
                <a:solidFill>
                  <a:srgbClr val="D4D4D4"/>
                </a:solidFill>
                <a:latin typeface="Consolas"/>
                <a:ea typeface="Consolas"/>
                <a:cs typeface="Consolas"/>
                <a:sym typeface="Consolas"/>
              </a:rPr>
              <a:t>data = pd.read_csv (</a:t>
            </a:r>
            <a:r>
              <a:rPr lang="en-US" sz="1000" b="1" i="0" u="none" strike="noStrike" cap="none">
                <a:solidFill>
                  <a:srgbClr val="569CD6"/>
                </a:solidFill>
                <a:latin typeface="Consolas"/>
                <a:ea typeface="Consolas"/>
                <a:cs typeface="Consolas"/>
                <a:sym typeface="Consolas"/>
              </a:rPr>
              <a:t>r</a:t>
            </a:r>
            <a:r>
              <a:rPr lang="en-US" sz="1000" b="1" i="0" u="none" strike="noStrike" cap="none">
                <a:solidFill>
                  <a:srgbClr val="D16969"/>
                </a:solidFill>
                <a:latin typeface="Consolas"/>
                <a:ea typeface="Consolas"/>
                <a:cs typeface="Consolas"/>
                <a:sym typeface="Consolas"/>
              </a:rPr>
              <a:t>'C:/Users/mason/OneDrive/OSU/Clubs/BA/Nutrition Project/byDate.csv'</a:t>
            </a:r>
            <a:r>
              <a:rPr lang="en-US" sz="1000" b="1" i="0" u="none" strike="noStrike" cap="none">
                <a:solidFill>
                  <a:srgbClr val="D4D4D4"/>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df = pd.DataFrame(data)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br>
              <a:rPr lang="en-US" sz="1000" b="1" i="0" u="none" strike="noStrike" cap="none">
                <a:solidFill>
                  <a:srgbClr val="D4D4D4"/>
                </a:solidFill>
                <a:latin typeface="Consolas"/>
                <a:ea typeface="Consolas"/>
                <a:cs typeface="Consolas"/>
                <a:sym typeface="Consolas"/>
              </a:rPr>
            </a:br>
            <a:r>
              <a:rPr lang="en-US" sz="1000" b="1" i="0" u="none" strike="noStrike" cap="none">
                <a:solidFill>
                  <a:srgbClr val="D4D4D4"/>
                </a:solidFill>
                <a:latin typeface="Consolas"/>
                <a:ea typeface="Consolas"/>
                <a:cs typeface="Consolas"/>
                <a:sym typeface="Consolas"/>
              </a:rPr>
              <a:t>percentage_fat = (df[</a:t>
            </a:r>
            <a:r>
              <a:rPr lang="en-US" sz="1000" b="1" i="0" u="none" strike="noStrike" cap="none">
                <a:solidFill>
                  <a:srgbClr val="CE9178"/>
                </a:solidFill>
                <a:latin typeface="Consolas"/>
                <a:ea typeface="Consolas"/>
                <a:cs typeface="Consolas"/>
                <a:sym typeface="Consolas"/>
              </a:rPr>
              <a:t>" Fat (g) "</a:t>
            </a:r>
            <a:r>
              <a:rPr lang="en-US" sz="1000" b="1" i="0" u="none" strike="noStrike" cap="none">
                <a:solidFill>
                  <a:srgbClr val="D4D4D4"/>
                </a:solidFill>
                <a:latin typeface="Consolas"/>
                <a:ea typeface="Consolas"/>
                <a:cs typeface="Consolas"/>
                <a:sym typeface="Consolas"/>
              </a:rPr>
              <a:t>] * </a:t>
            </a:r>
            <a:r>
              <a:rPr lang="en-US" sz="1000" b="1" i="0" u="none" strike="noStrike" cap="none">
                <a:solidFill>
                  <a:srgbClr val="B5CEA8"/>
                </a:solidFill>
                <a:latin typeface="Consolas"/>
                <a:ea typeface="Consolas"/>
                <a:cs typeface="Consolas"/>
                <a:sym typeface="Consolas"/>
              </a:rPr>
              <a:t>9</a:t>
            </a:r>
            <a:r>
              <a:rPr lang="en-US" sz="1000" b="1" i="0" u="none" strike="noStrike" cap="none">
                <a:solidFill>
                  <a:srgbClr val="D4D4D4"/>
                </a:solidFill>
                <a:latin typeface="Consolas"/>
                <a:ea typeface="Consolas"/>
                <a:cs typeface="Consolas"/>
                <a:sym typeface="Consolas"/>
              </a:rPr>
              <a:t>) / df[</a:t>
            </a:r>
            <a:r>
              <a:rPr lang="en-US" sz="1000" b="1" i="0" u="none" strike="noStrike" cap="none">
                <a:solidFill>
                  <a:srgbClr val="CE9178"/>
                </a:solidFill>
                <a:latin typeface="Consolas"/>
                <a:ea typeface="Consolas"/>
                <a:cs typeface="Consolas"/>
                <a:sym typeface="Consolas"/>
              </a:rPr>
              <a:t>" KCalories "</a:t>
            </a:r>
            <a:r>
              <a:rPr lang="en-US" sz="1000" b="1" i="0" u="none" strike="noStrike" cap="none">
                <a:solidFill>
                  <a:srgbClr val="D4D4D4"/>
                </a:solidFill>
                <a:latin typeface="Consolas"/>
                <a:ea typeface="Consolas"/>
                <a:cs typeface="Consolas"/>
                <a:sym typeface="Consolas"/>
              </a:rPr>
              <a:t>] * </a:t>
            </a:r>
            <a:r>
              <a:rPr lang="en-US" sz="1000" b="1" i="0" u="none" strike="noStrike" cap="none">
                <a:solidFill>
                  <a:srgbClr val="B5CEA8"/>
                </a:solidFill>
                <a:latin typeface="Consolas"/>
                <a:ea typeface="Consolas"/>
                <a:cs typeface="Consolas"/>
                <a:sym typeface="Consolas"/>
              </a:rPr>
              <a:t>100</a:t>
            </a:r>
            <a:endParaRPr sz="1000" b="1"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percentage_fat = percentage_fat.astype(</a:t>
            </a:r>
            <a:r>
              <a:rPr lang="en-US" sz="1000" b="1" i="0" u="none" strike="noStrike" cap="none">
                <a:solidFill>
                  <a:srgbClr val="4EC9B0"/>
                </a:solidFill>
                <a:latin typeface="Consolas"/>
                <a:ea typeface="Consolas"/>
                <a:cs typeface="Consolas"/>
                <a:sym typeface="Consolas"/>
              </a:rPr>
              <a:t>str</a:t>
            </a:r>
            <a:r>
              <a:rPr lang="en-US" sz="1000" b="1" i="0" u="none" strike="noStrike" cap="none">
                <a:solidFill>
                  <a:srgbClr val="D4D4D4"/>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df.loc[df[</a:t>
            </a:r>
            <a:r>
              <a:rPr lang="en-US" sz="1000" b="1" i="0" u="none" strike="noStrike" cap="none">
                <a:solidFill>
                  <a:srgbClr val="CE9178"/>
                </a:solidFill>
                <a:latin typeface="Consolas"/>
                <a:ea typeface="Consolas"/>
                <a:cs typeface="Consolas"/>
                <a:sym typeface="Consolas"/>
              </a:rPr>
              <a:t>'Fat (%) '</a:t>
            </a:r>
            <a:r>
              <a:rPr lang="en-US" sz="1000" b="1" i="0" u="none" strike="noStrike" cap="none">
                <a:solidFill>
                  <a:srgbClr val="D4D4D4"/>
                </a:solidFill>
                <a:latin typeface="Consolas"/>
                <a:ea typeface="Consolas"/>
                <a:cs typeface="Consolas"/>
                <a:sym typeface="Consolas"/>
              </a:rPr>
              <a:t>] == </a:t>
            </a:r>
            <a:r>
              <a:rPr lang="en-US" sz="1000" b="1" i="0" u="none" strike="noStrike" cap="none">
                <a:solidFill>
                  <a:srgbClr val="B5CEA8"/>
                </a:solidFill>
                <a:latin typeface="Consolas"/>
                <a:ea typeface="Consolas"/>
                <a:cs typeface="Consolas"/>
                <a:sym typeface="Consolas"/>
              </a:rPr>
              <a:t>0</a:t>
            </a: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CE9178"/>
                </a:solidFill>
                <a:latin typeface="Consolas"/>
                <a:ea typeface="Consolas"/>
                <a:cs typeface="Consolas"/>
                <a:sym typeface="Consolas"/>
              </a:rPr>
              <a:t>'Fat (%) '</a:t>
            </a:r>
            <a:r>
              <a:rPr lang="en-US" sz="1000" b="1" i="0" u="none" strike="noStrike" cap="none">
                <a:solidFill>
                  <a:srgbClr val="D4D4D4"/>
                </a:solidFill>
                <a:latin typeface="Consolas"/>
                <a:ea typeface="Consolas"/>
                <a:cs typeface="Consolas"/>
                <a:sym typeface="Consolas"/>
              </a:rPr>
              <a:t>] = percentage_fat + </a:t>
            </a:r>
            <a:r>
              <a:rPr lang="en-US" sz="1000" b="1" i="0" u="none" strike="noStrike" cap="none">
                <a:solidFill>
                  <a:srgbClr val="CE9178"/>
                </a:solidFill>
                <a:latin typeface="Consolas"/>
                <a:ea typeface="Consolas"/>
                <a:cs typeface="Consolas"/>
                <a:sym typeface="Consolas"/>
              </a:rPr>
              <a:t>'%'</a:t>
            </a:r>
            <a:endParaRPr sz="1000" b="1"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Arial"/>
              <a:buNone/>
            </a:pPr>
            <a:br>
              <a:rPr lang="en-US" sz="1000" b="1" i="0" u="none" strike="noStrike" cap="none">
                <a:solidFill>
                  <a:srgbClr val="D4D4D4"/>
                </a:solidFill>
                <a:latin typeface="Consolas"/>
                <a:ea typeface="Consolas"/>
                <a:cs typeface="Consolas"/>
                <a:sym typeface="Consolas"/>
              </a:rPr>
            </a:br>
            <a:r>
              <a:rPr lang="en-US" sz="1000" b="1" i="0" u="none" strike="noStrike" cap="none">
                <a:solidFill>
                  <a:srgbClr val="D4D4D4"/>
                </a:solidFill>
                <a:latin typeface="Consolas"/>
                <a:ea typeface="Consolas"/>
                <a:cs typeface="Consolas"/>
                <a:sym typeface="Consolas"/>
              </a:rPr>
              <a:t>percentage_carb = (df[</a:t>
            </a:r>
            <a:r>
              <a:rPr lang="en-US" sz="1000" b="1" i="0" u="none" strike="noStrike" cap="none">
                <a:solidFill>
                  <a:srgbClr val="CE9178"/>
                </a:solidFill>
                <a:latin typeface="Consolas"/>
                <a:ea typeface="Consolas"/>
                <a:cs typeface="Consolas"/>
                <a:sym typeface="Consolas"/>
              </a:rPr>
              <a:t>" Carbohydrates (g) "</a:t>
            </a:r>
            <a:r>
              <a:rPr lang="en-US" sz="1000" b="1" i="0" u="none" strike="noStrike" cap="none">
                <a:solidFill>
                  <a:srgbClr val="D4D4D4"/>
                </a:solidFill>
                <a:latin typeface="Consolas"/>
                <a:ea typeface="Consolas"/>
                <a:cs typeface="Consolas"/>
                <a:sym typeface="Consolas"/>
              </a:rPr>
              <a:t>] * </a:t>
            </a:r>
            <a:r>
              <a:rPr lang="en-US" sz="1000" b="1" i="0" u="none" strike="noStrike" cap="none">
                <a:solidFill>
                  <a:srgbClr val="B5CEA8"/>
                </a:solidFill>
                <a:latin typeface="Consolas"/>
                <a:ea typeface="Consolas"/>
                <a:cs typeface="Consolas"/>
                <a:sym typeface="Consolas"/>
              </a:rPr>
              <a:t>4</a:t>
            </a:r>
            <a:r>
              <a:rPr lang="en-US" sz="1000" b="1" i="0" u="none" strike="noStrike" cap="none">
                <a:solidFill>
                  <a:srgbClr val="D4D4D4"/>
                </a:solidFill>
                <a:latin typeface="Consolas"/>
                <a:ea typeface="Consolas"/>
                <a:cs typeface="Consolas"/>
                <a:sym typeface="Consolas"/>
              </a:rPr>
              <a:t>) / df[</a:t>
            </a:r>
            <a:r>
              <a:rPr lang="en-US" sz="1000" b="1" i="0" u="none" strike="noStrike" cap="none">
                <a:solidFill>
                  <a:srgbClr val="CE9178"/>
                </a:solidFill>
                <a:latin typeface="Consolas"/>
                <a:ea typeface="Consolas"/>
                <a:cs typeface="Consolas"/>
                <a:sym typeface="Consolas"/>
              </a:rPr>
              <a:t>" KCalories "</a:t>
            </a:r>
            <a:r>
              <a:rPr lang="en-US" sz="1000" b="1" i="0" u="none" strike="noStrike" cap="none">
                <a:solidFill>
                  <a:srgbClr val="D4D4D4"/>
                </a:solidFill>
                <a:latin typeface="Consolas"/>
                <a:ea typeface="Consolas"/>
                <a:cs typeface="Consolas"/>
                <a:sym typeface="Consolas"/>
              </a:rPr>
              <a:t>] * </a:t>
            </a:r>
            <a:r>
              <a:rPr lang="en-US" sz="1000" b="1" i="0" u="none" strike="noStrike" cap="none">
                <a:solidFill>
                  <a:srgbClr val="B5CEA8"/>
                </a:solidFill>
                <a:latin typeface="Consolas"/>
                <a:ea typeface="Consolas"/>
                <a:cs typeface="Consolas"/>
                <a:sym typeface="Consolas"/>
              </a:rPr>
              <a:t>100</a:t>
            </a:r>
            <a:endParaRPr sz="1000" b="1"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percentage_carb = percentage_carb.astype(</a:t>
            </a:r>
            <a:r>
              <a:rPr lang="en-US" sz="1000" b="1" i="0" u="none" strike="noStrike" cap="none">
                <a:solidFill>
                  <a:srgbClr val="4EC9B0"/>
                </a:solidFill>
                <a:latin typeface="Consolas"/>
                <a:ea typeface="Consolas"/>
                <a:cs typeface="Consolas"/>
                <a:sym typeface="Consolas"/>
              </a:rPr>
              <a:t>str</a:t>
            </a:r>
            <a:r>
              <a:rPr lang="en-US" sz="1000" b="1" i="0" u="none" strike="noStrike" cap="none">
                <a:solidFill>
                  <a:srgbClr val="D4D4D4"/>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df.loc[df[</a:t>
            </a:r>
            <a:r>
              <a:rPr lang="en-US" sz="1000" b="1" i="0" u="none" strike="noStrike" cap="none">
                <a:solidFill>
                  <a:srgbClr val="CE9178"/>
                </a:solidFill>
                <a:latin typeface="Consolas"/>
                <a:ea typeface="Consolas"/>
                <a:cs typeface="Consolas"/>
                <a:sym typeface="Consolas"/>
              </a:rPr>
              <a:t>'Carbs (%)'</a:t>
            </a:r>
            <a:r>
              <a:rPr lang="en-US" sz="1000" b="1" i="0" u="none" strike="noStrike" cap="none">
                <a:solidFill>
                  <a:srgbClr val="D4D4D4"/>
                </a:solidFill>
                <a:latin typeface="Consolas"/>
                <a:ea typeface="Consolas"/>
                <a:cs typeface="Consolas"/>
                <a:sym typeface="Consolas"/>
              </a:rPr>
              <a:t>] == </a:t>
            </a:r>
            <a:r>
              <a:rPr lang="en-US" sz="1000" b="1" i="0" u="none" strike="noStrike" cap="none">
                <a:solidFill>
                  <a:srgbClr val="B5CEA8"/>
                </a:solidFill>
                <a:latin typeface="Consolas"/>
                <a:ea typeface="Consolas"/>
                <a:cs typeface="Consolas"/>
                <a:sym typeface="Consolas"/>
              </a:rPr>
              <a:t>0</a:t>
            </a: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CE9178"/>
                </a:solidFill>
                <a:latin typeface="Consolas"/>
                <a:ea typeface="Consolas"/>
                <a:cs typeface="Consolas"/>
                <a:sym typeface="Consolas"/>
              </a:rPr>
              <a:t>'Carbs (%)'</a:t>
            </a:r>
            <a:r>
              <a:rPr lang="en-US" sz="1000" b="1" i="0" u="none" strike="noStrike" cap="none">
                <a:solidFill>
                  <a:srgbClr val="D4D4D4"/>
                </a:solidFill>
                <a:latin typeface="Consolas"/>
                <a:ea typeface="Consolas"/>
                <a:cs typeface="Consolas"/>
                <a:sym typeface="Consolas"/>
              </a:rPr>
              <a:t>] = percentage_carb + </a:t>
            </a:r>
            <a:r>
              <a:rPr lang="en-US" sz="1000" b="1" i="0" u="none" strike="noStrike" cap="none">
                <a:solidFill>
                  <a:srgbClr val="CE9178"/>
                </a:solidFill>
                <a:latin typeface="Consolas"/>
                <a:ea typeface="Consolas"/>
                <a:cs typeface="Consolas"/>
                <a:sym typeface="Consolas"/>
              </a:rPr>
              <a:t>'%'</a:t>
            </a:r>
            <a:endParaRPr sz="1000" b="1"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Arial"/>
              <a:buNone/>
            </a:pPr>
            <a:br>
              <a:rPr lang="en-US" sz="1000" b="1" i="0" u="none" strike="noStrike" cap="none">
                <a:solidFill>
                  <a:srgbClr val="D4D4D4"/>
                </a:solidFill>
                <a:latin typeface="Consolas"/>
                <a:ea typeface="Consolas"/>
                <a:cs typeface="Consolas"/>
                <a:sym typeface="Consolas"/>
              </a:rPr>
            </a:br>
            <a:r>
              <a:rPr lang="en-US" sz="1000" b="1" i="0" u="none" strike="noStrike" cap="none">
                <a:solidFill>
                  <a:srgbClr val="D4D4D4"/>
                </a:solidFill>
                <a:latin typeface="Consolas"/>
                <a:ea typeface="Consolas"/>
                <a:cs typeface="Consolas"/>
                <a:sym typeface="Consolas"/>
              </a:rPr>
              <a:t>percentage_protein = (df[</a:t>
            </a:r>
            <a:r>
              <a:rPr lang="en-US" sz="1000" b="1" i="0" u="none" strike="noStrike" cap="none">
                <a:solidFill>
                  <a:srgbClr val="CE9178"/>
                </a:solidFill>
                <a:latin typeface="Consolas"/>
                <a:ea typeface="Consolas"/>
                <a:cs typeface="Consolas"/>
                <a:sym typeface="Consolas"/>
              </a:rPr>
              <a:t>" Protein (g) "</a:t>
            </a:r>
            <a:r>
              <a:rPr lang="en-US" sz="1000" b="1" i="0" u="none" strike="noStrike" cap="none">
                <a:solidFill>
                  <a:srgbClr val="D4D4D4"/>
                </a:solidFill>
                <a:latin typeface="Consolas"/>
                <a:ea typeface="Consolas"/>
                <a:cs typeface="Consolas"/>
                <a:sym typeface="Consolas"/>
              </a:rPr>
              <a:t>] * </a:t>
            </a:r>
            <a:r>
              <a:rPr lang="en-US" sz="1000" b="1" i="0" u="none" strike="noStrike" cap="none">
                <a:solidFill>
                  <a:srgbClr val="B5CEA8"/>
                </a:solidFill>
                <a:latin typeface="Consolas"/>
                <a:ea typeface="Consolas"/>
                <a:cs typeface="Consolas"/>
                <a:sym typeface="Consolas"/>
              </a:rPr>
              <a:t>4</a:t>
            </a:r>
            <a:r>
              <a:rPr lang="en-US" sz="1000" b="1" i="0" u="none" strike="noStrike" cap="none">
                <a:solidFill>
                  <a:srgbClr val="D4D4D4"/>
                </a:solidFill>
                <a:latin typeface="Consolas"/>
                <a:ea typeface="Consolas"/>
                <a:cs typeface="Consolas"/>
                <a:sym typeface="Consolas"/>
              </a:rPr>
              <a:t>) / df[</a:t>
            </a:r>
            <a:r>
              <a:rPr lang="en-US" sz="1000" b="1" i="0" u="none" strike="noStrike" cap="none">
                <a:solidFill>
                  <a:srgbClr val="CE9178"/>
                </a:solidFill>
                <a:latin typeface="Consolas"/>
                <a:ea typeface="Consolas"/>
                <a:cs typeface="Consolas"/>
                <a:sym typeface="Consolas"/>
              </a:rPr>
              <a:t>" KCalories "</a:t>
            </a:r>
            <a:r>
              <a:rPr lang="en-US" sz="1000" b="1" i="0" u="none" strike="noStrike" cap="none">
                <a:solidFill>
                  <a:srgbClr val="D4D4D4"/>
                </a:solidFill>
                <a:latin typeface="Consolas"/>
                <a:ea typeface="Consolas"/>
                <a:cs typeface="Consolas"/>
                <a:sym typeface="Consolas"/>
              </a:rPr>
              <a:t>] * </a:t>
            </a:r>
            <a:r>
              <a:rPr lang="en-US" sz="1000" b="1" i="0" u="none" strike="noStrike" cap="none">
                <a:solidFill>
                  <a:srgbClr val="B5CEA8"/>
                </a:solidFill>
                <a:latin typeface="Consolas"/>
                <a:ea typeface="Consolas"/>
                <a:cs typeface="Consolas"/>
                <a:sym typeface="Consolas"/>
              </a:rPr>
              <a:t>100</a:t>
            </a:r>
            <a:endParaRPr sz="1000" b="1"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percentage_protein = percentage_protein.astype(</a:t>
            </a:r>
            <a:r>
              <a:rPr lang="en-US" sz="1000" b="1" i="0" u="none" strike="noStrike" cap="none">
                <a:solidFill>
                  <a:srgbClr val="4EC9B0"/>
                </a:solidFill>
                <a:latin typeface="Consolas"/>
                <a:ea typeface="Consolas"/>
                <a:cs typeface="Consolas"/>
                <a:sym typeface="Consolas"/>
              </a:rPr>
              <a:t>str</a:t>
            </a:r>
            <a:r>
              <a:rPr lang="en-US" sz="1000" b="1" i="0" u="none" strike="noStrike" cap="none">
                <a:solidFill>
                  <a:srgbClr val="D4D4D4"/>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df.loc[df[</a:t>
            </a:r>
            <a:r>
              <a:rPr lang="en-US" sz="1000" b="1" i="0" u="none" strike="noStrike" cap="none">
                <a:solidFill>
                  <a:srgbClr val="CE9178"/>
                </a:solidFill>
                <a:latin typeface="Consolas"/>
                <a:ea typeface="Consolas"/>
                <a:cs typeface="Consolas"/>
                <a:sym typeface="Consolas"/>
              </a:rPr>
              <a:t>'Protein (%)'</a:t>
            </a:r>
            <a:r>
              <a:rPr lang="en-US" sz="1000" b="1" i="0" u="none" strike="noStrike" cap="none">
                <a:solidFill>
                  <a:srgbClr val="D4D4D4"/>
                </a:solidFill>
                <a:latin typeface="Consolas"/>
                <a:ea typeface="Consolas"/>
                <a:cs typeface="Consolas"/>
                <a:sym typeface="Consolas"/>
              </a:rPr>
              <a:t>] == </a:t>
            </a:r>
            <a:r>
              <a:rPr lang="en-US" sz="1000" b="1" i="0" u="none" strike="noStrike" cap="none">
                <a:solidFill>
                  <a:srgbClr val="B5CEA8"/>
                </a:solidFill>
                <a:latin typeface="Consolas"/>
                <a:ea typeface="Consolas"/>
                <a:cs typeface="Consolas"/>
                <a:sym typeface="Consolas"/>
              </a:rPr>
              <a:t>0</a:t>
            </a: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CE9178"/>
                </a:solidFill>
                <a:latin typeface="Consolas"/>
                <a:ea typeface="Consolas"/>
                <a:cs typeface="Consolas"/>
                <a:sym typeface="Consolas"/>
              </a:rPr>
              <a:t>'Protein (%)'</a:t>
            </a:r>
            <a:r>
              <a:rPr lang="en-US" sz="1000" b="1" i="0" u="none" strike="noStrike" cap="none">
                <a:solidFill>
                  <a:srgbClr val="D4D4D4"/>
                </a:solidFill>
                <a:latin typeface="Consolas"/>
                <a:ea typeface="Consolas"/>
                <a:cs typeface="Consolas"/>
                <a:sym typeface="Consolas"/>
              </a:rPr>
              <a:t>] = percentage_protein + </a:t>
            </a:r>
            <a:r>
              <a:rPr lang="en-US" sz="1000" b="1" i="0" u="none" strike="noStrike" cap="none">
                <a:solidFill>
                  <a:srgbClr val="CE9178"/>
                </a:solidFill>
                <a:latin typeface="Consolas"/>
                <a:ea typeface="Consolas"/>
                <a:cs typeface="Consolas"/>
                <a:sym typeface="Consolas"/>
              </a:rPr>
              <a:t>'%'</a:t>
            </a:r>
            <a:endParaRPr sz="1000" b="1"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Arial"/>
              <a:buNone/>
            </a:pPr>
            <a:br>
              <a:rPr lang="en-US" sz="1000" b="1" i="0" u="none" strike="noStrike" cap="none">
                <a:solidFill>
                  <a:srgbClr val="D4D4D4"/>
                </a:solidFill>
                <a:latin typeface="Consolas"/>
                <a:ea typeface="Consolas"/>
                <a:cs typeface="Consolas"/>
                <a:sym typeface="Consolas"/>
              </a:rPr>
            </a:br>
            <a:r>
              <a:rPr lang="en-US" sz="1000" b="1" i="0" u="none" strike="noStrike" cap="none">
                <a:solidFill>
                  <a:srgbClr val="D4D4D4"/>
                </a:solidFill>
                <a:latin typeface="Consolas"/>
                <a:ea typeface="Consolas"/>
                <a:cs typeface="Consolas"/>
                <a:sym typeface="Consolas"/>
              </a:rPr>
              <a:t>df.to_csv(</a:t>
            </a:r>
            <a:r>
              <a:rPr lang="en-US" sz="1000" b="1" i="0" u="none" strike="noStrike" cap="none">
                <a:solidFill>
                  <a:srgbClr val="CE9178"/>
                </a:solidFill>
                <a:latin typeface="Consolas"/>
                <a:ea typeface="Consolas"/>
                <a:cs typeface="Consolas"/>
                <a:sym typeface="Consolas"/>
              </a:rPr>
              <a:t>'percentages_calculated.csv'</a:t>
            </a:r>
            <a:r>
              <a:rPr lang="en-US" sz="1000" b="1" i="0" u="none" strike="noStrike" cap="none">
                <a:solidFill>
                  <a:srgbClr val="D4D4D4"/>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p:txBody>
      </p:sp>
      <p:sp>
        <p:nvSpPr>
          <p:cNvPr id="289" name="Google Shape;289;gd52a6fb1bb_0_240"/>
          <p:cNvSpPr/>
          <p:nvPr/>
        </p:nvSpPr>
        <p:spPr>
          <a:xfrm>
            <a:off x="236694" y="1270866"/>
            <a:ext cx="11718600" cy="5359500"/>
          </a:xfrm>
          <a:prstGeom prst="rect">
            <a:avLst/>
          </a:prstGeom>
          <a:noFill/>
          <a:ln w="19050" cap="flat" cmpd="sng">
            <a:solidFill>
              <a:srgbClr val="F3929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A2B40"/>
        </a:solidFill>
        <a:effectLst/>
      </p:bgPr>
    </p:bg>
    <p:spTree>
      <p:nvGrpSpPr>
        <p:cNvPr id="1" name="Shape 293"/>
        <p:cNvGrpSpPr/>
        <p:nvPr/>
      </p:nvGrpSpPr>
      <p:grpSpPr>
        <a:xfrm>
          <a:off x="0" y="0"/>
          <a:ext cx="0" cy="0"/>
          <a:chOff x="0" y="0"/>
          <a:chExt cx="0" cy="0"/>
        </a:xfrm>
      </p:grpSpPr>
      <p:sp>
        <p:nvSpPr>
          <p:cNvPr id="294" name="Google Shape;294;gd52a6fb1bb_0_321"/>
          <p:cNvSpPr/>
          <p:nvPr/>
        </p:nvSpPr>
        <p:spPr>
          <a:xfrm>
            <a:off x="0" y="-29461"/>
            <a:ext cx="12192000" cy="668100"/>
          </a:xfrm>
          <a:prstGeom prst="rect">
            <a:avLst/>
          </a:prstGeom>
          <a:solidFill>
            <a:schemeClr val="lt1"/>
          </a:solidFill>
          <a:ln>
            <a:noFill/>
          </a:ln>
        </p:spPr>
        <p:txBody>
          <a:bodyPr spcFirstLastPara="1" wrap="square" lIns="91425" tIns="45700" rIns="91425" bIns="45700" anchor="ctr" anchorCtr="0">
            <a:noAutofit/>
          </a:bodyPr>
          <a:lstStyle/>
          <a:p>
            <a:pPr marL="914400" marR="0" lvl="2" indent="0" algn="l" rtl="0">
              <a:lnSpc>
                <a:spcPct val="100000"/>
              </a:lnSpc>
              <a:spcBef>
                <a:spcPts val="0"/>
              </a:spcBef>
              <a:spcAft>
                <a:spcPts val="0"/>
              </a:spcAft>
              <a:buClr>
                <a:srgbClr val="000000"/>
              </a:buClr>
              <a:buSzPts val="3000"/>
              <a:buFont typeface="Arial"/>
              <a:buNone/>
            </a:pPr>
            <a:r>
              <a:rPr lang="en-US" sz="3000" b="1" i="1" u="none" strike="noStrike" cap="none">
                <a:solidFill>
                  <a:srgbClr val="3A3838"/>
                </a:solidFill>
              </a:rPr>
              <a:t>0</a:t>
            </a:r>
            <a:r>
              <a:rPr lang="en-US" sz="3000" b="1" i="1">
                <a:solidFill>
                  <a:srgbClr val="3A3838"/>
                </a:solidFill>
              </a:rPr>
              <a:t>2</a:t>
            </a:r>
            <a:r>
              <a:rPr lang="en-US" sz="3000" b="1" i="1" u="none" strike="noStrike" cap="none">
                <a:solidFill>
                  <a:srgbClr val="3A3838"/>
                </a:solidFill>
              </a:rPr>
              <a:t> Data Pre-Processing</a:t>
            </a:r>
            <a:endParaRPr sz="1400" i="0" u="none" strike="noStrike" cap="none">
              <a:solidFill>
                <a:srgbClr val="000000"/>
              </a:solidFill>
            </a:endParaRPr>
          </a:p>
        </p:txBody>
      </p:sp>
      <p:sp>
        <p:nvSpPr>
          <p:cNvPr id="295" name="Google Shape;295;gd52a6fb1bb_0_321"/>
          <p:cNvSpPr/>
          <p:nvPr/>
        </p:nvSpPr>
        <p:spPr>
          <a:xfrm>
            <a:off x="5691319" y="788714"/>
            <a:ext cx="430200" cy="36000"/>
          </a:xfrm>
          <a:prstGeom prst="roundRect">
            <a:avLst>
              <a:gd name="adj"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296" name="Google Shape;296;gd52a6fb1bb_0_321"/>
          <p:cNvSpPr txBox="1"/>
          <p:nvPr/>
        </p:nvSpPr>
        <p:spPr>
          <a:xfrm>
            <a:off x="384617" y="812395"/>
            <a:ext cx="6649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Calibri"/>
                <a:ea typeface="Calibri"/>
                <a:cs typeface="Calibri"/>
                <a:sym typeface="Calibri"/>
              </a:rPr>
              <a:t>[</a:t>
            </a:r>
            <a:r>
              <a:rPr lang="en-US" sz="2400" b="1">
                <a:solidFill>
                  <a:srgbClr val="FFFFFF"/>
                </a:solidFill>
                <a:latin typeface="Calibri"/>
                <a:ea typeface="Calibri"/>
                <a:cs typeface="Calibri"/>
                <a:sym typeface="Calibri"/>
              </a:rPr>
              <a:t>Voilà</a:t>
            </a:r>
            <a:r>
              <a:rPr lang="en-US" sz="2200" b="1" i="0" u="none" strike="noStrike" cap="none">
                <a:solidFill>
                  <a:srgbClr val="FFFFFF"/>
                </a:solidFill>
                <a:latin typeface="Calibri"/>
                <a:ea typeface="Calibri"/>
                <a:cs typeface="Calibri"/>
                <a:sym typeface="Calibri"/>
              </a:rPr>
              <a:t>]</a:t>
            </a:r>
            <a:endParaRPr sz="2200" b="1" i="0" u="none" strike="noStrike" cap="none">
              <a:solidFill>
                <a:srgbClr val="FFFFFF"/>
              </a:solidFill>
              <a:latin typeface="Calibri"/>
              <a:ea typeface="Calibri"/>
              <a:cs typeface="Calibri"/>
              <a:sym typeface="Calibri"/>
            </a:endParaRPr>
          </a:p>
        </p:txBody>
      </p:sp>
      <p:sp>
        <p:nvSpPr>
          <p:cNvPr id="297" name="Google Shape;297;gd52a6fb1bb_0_321"/>
          <p:cNvSpPr txBox="1"/>
          <p:nvPr/>
        </p:nvSpPr>
        <p:spPr>
          <a:xfrm>
            <a:off x="632120" y="1493204"/>
            <a:ext cx="24219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Calibri"/>
                <a:ea typeface="Calibri"/>
                <a:cs typeface="Calibri"/>
                <a:sym typeface="Calibri"/>
              </a:rPr>
              <a:t>Cleaned dataset</a:t>
            </a:r>
            <a:endParaRPr sz="2200" b="1" i="0" u="none" strike="noStrike" cap="none">
              <a:solidFill>
                <a:srgbClr val="FFFFFF"/>
              </a:solidFill>
              <a:latin typeface="Calibri"/>
              <a:ea typeface="Calibri"/>
              <a:cs typeface="Calibri"/>
              <a:sym typeface="Calibri"/>
            </a:endParaRPr>
          </a:p>
        </p:txBody>
      </p:sp>
      <p:sp>
        <p:nvSpPr>
          <p:cNvPr id="298" name="Google Shape;298;gd52a6fb1bb_0_321"/>
          <p:cNvSpPr/>
          <p:nvPr/>
        </p:nvSpPr>
        <p:spPr>
          <a:xfrm>
            <a:off x="230819" y="1307716"/>
            <a:ext cx="11718600" cy="5359500"/>
          </a:xfrm>
          <a:prstGeom prst="rect">
            <a:avLst/>
          </a:prstGeom>
          <a:noFill/>
          <a:ln w="19050" cap="flat" cmpd="sng">
            <a:solidFill>
              <a:srgbClr val="F3929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pic>
        <p:nvPicPr>
          <p:cNvPr id="299" name="Google Shape;299;gd52a6fb1bb_0_321"/>
          <p:cNvPicPr preferRelativeResize="0"/>
          <p:nvPr/>
        </p:nvPicPr>
        <p:blipFill>
          <a:blip r:embed="rId3">
            <a:alphaModFix/>
          </a:blip>
          <a:stretch>
            <a:fillRect/>
          </a:stretch>
        </p:blipFill>
        <p:spPr>
          <a:xfrm>
            <a:off x="692801" y="2299500"/>
            <a:ext cx="10794625" cy="38772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A2B40"/>
        </a:solidFill>
        <a:effectLst/>
      </p:bgPr>
    </p:bg>
    <p:spTree>
      <p:nvGrpSpPr>
        <p:cNvPr id="1" name="Shape 303"/>
        <p:cNvGrpSpPr/>
        <p:nvPr/>
      </p:nvGrpSpPr>
      <p:grpSpPr>
        <a:xfrm>
          <a:off x="0" y="0"/>
          <a:ext cx="0" cy="0"/>
          <a:chOff x="0" y="0"/>
          <a:chExt cx="0" cy="0"/>
        </a:xfrm>
      </p:grpSpPr>
      <p:sp>
        <p:nvSpPr>
          <p:cNvPr id="304" name="Google Shape;304;gd46d367881_1_59"/>
          <p:cNvSpPr/>
          <p:nvPr/>
        </p:nvSpPr>
        <p:spPr>
          <a:xfrm>
            <a:off x="1" y="-7715"/>
            <a:ext cx="12192000" cy="668100"/>
          </a:xfrm>
          <a:prstGeom prst="rect">
            <a:avLst/>
          </a:prstGeom>
          <a:solidFill>
            <a:schemeClr val="lt1"/>
          </a:solidFill>
          <a:ln>
            <a:noFill/>
          </a:ln>
        </p:spPr>
        <p:txBody>
          <a:bodyPr spcFirstLastPara="1" wrap="square" lIns="91425" tIns="45700" rIns="91425" bIns="45700" anchor="ctr" anchorCtr="0">
            <a:noAutofit/>
          </a:bodyPr>
          <a:lstStyle/>
          <a:p>
            <a:pPr marL="914400" marR="0" lvl="2" indent="0" algn="l" rtl="0">
              <a:spcBef>
                <a:spcPts val="0"/>
              </a:spcBef>
              <a:spcAft>
                <a:spcPts val="0"/>
              </a:spcAft>
              <a:buNone/>
            </a:pPr>
            <a:r>
              <a:rPr lang="en-US" sz="3000" b="1" i="1" u="none" strike="noStrike" cap="none">
                <a:solidFill>
                  <a:srgbClr val="3A3838"/>
                </a:solidFill>
              </a:rPr>
              <a:t>0</a:t>
            </a:r>
            <a:r>
              <a:rPr lang="en-US" sz="3000" b="1" i="1">
                <a:solidFill>
                  <a:srgbClr val="3A3838"/>
                </a:solidFill>
              </a:rPr>
              <a:t>3</a:t>
            </a:r>
            <a:r>
              <a:rPr lang="en-US" sz="3000" b="1" i="1" u="none" strike="noStrike" cap="none">
                <a:solidFill>
                  <a:srgbClr val="3A3838"/>
                </a:solidFill>
              </a:rPr>
              <a:t> Data Visualization-</a:t>
            </a:r>
            <a:endParaRPr sz="3000" i="0" u="none" strike="noStrike" cap="none">
              <a:solidFill>
                <a:srgbClr val="BFBFBF"/>
              </a:solidFill>
            </a:endParaRPr>
          </a:p>
        </p:txBody>
      </p:sp>
      <p:sp>
        <p:nvSpPr>
          <p:cNvPr id="305" name="Google Shape;305;gd46d367881_1_59"/>
          <p:cNvSpPr txBox="1"/>
          <p:nvPr/>
        </p:nvSpPr>
        <p:spPr>
          <a:xfrm>
            <a:off x="5051950" y="126226"/>
            <a:ext cx="62133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A2B40"/>
                </a:solidFill>
                <a:latin typeface="Arial"/>
                <a:ea typeface="Arial"/>
                <a:cs typeface="Arial"/>
                <a:sym typeface="Arial"/>
              </a:rPr>
              <a:t>[</a:t>
            </a:r>
            <a:r>
              <a:rPr lang="en-US" sz="2000" b="1" i="1">
                <a:solidFill>
                  <a:srgbClr val="2A2B40"/>
                </a:solidFill>
              </a:rPr>
              <a:t>Glucose</a:t>
            </a:r>
            <a:r>
              <a:rPr lang="en-US" sz="2000" b="1">
                <a:solidFill>
                  <a:srgbClr val="2A2B40"/>
                </a:solidFill>
                <a:latin typeface="Arial"/>
                <a:ea typeface="Arial"/>
                <a:cs typeface="Arial"/>
                <a:sym typeface="Arial"/>
              </a:rPr>
              <a:t>]</a:t>
            </a:r>
            <a:endParaRPr sz="2000">
              <a:solidFill>
                <a:srgbClr val="2A2B40"/>
              </a:solidFill>
              <a:latin typeface="Malgun Gothic"/>
              <a:ea typeface="Malgun Gothic"/>
              <a:cs typeface="Malgun Gothic"/>
              <a:sym typeface="Malgun Gothic"/>
            </a:endParaRPr>
          </a:p>
        </p:txBody>
      </p:sp>
      <p:pic>
        <p:nvPicPr>
          <p:cNvPr id="306" name="Google Shape;306;gd46d367881_1_59"/>
          <p:cNvPicPr preferRelativeResize="0"/>
          <p:nvPr/>
        </p:nvPicPr>
        <p:blipFill rotWithShape="1">
          <a:blip r:embed="rId3">
            <a:alphaModFix/>
          </a:blip>
          <a:srcRect r="18857"/>
          <a:stretch/>
        </p:blipFill>
        <p:spPr>
          <a:xfrm>
            <a:off x="685800" y="843650"/>
            <a:ext cx="8793700" cy="5609525"/>
          </a:xfrm>
          <a:prstGeom prst="rect">
            <a:avLst/>
          </a:prstGeom>
          <a:noFill/>
          <a:ln>
            <a:noFill/>
          </a:ln>
        </p:spPr>
      </p:pic>
      <p:pic>
        <p:nvPicPr>
          <p:cNvPr id="307" name="Google Shape;307;gd46d367881_1_59"/>
          <p:cNvPicPr preferRelativeResize="0"/>
          <p:nvPr/>
        </p:nvPicPr>
        <p:blipFill>
          <a:blip r:embed="rId4">
            <a:alphaModFix/>
          </a:blip>
          <a:stretch>
            <a:fillRect/>
          </a:stretch>
        </p:blipFill>
        <p:spPr>
          <a:xfrm>
            <a:off x="10241500" y="843647"/>
            <a:ext cx="1301100" cy="527975"/>
          </a:xfrm>
          <a:prstGeom prst="rect">
            <a:avLst/>
          </a:prstGeom>
          <a:noFill/>
          <a:ln>
            <a:noFill/>
          </a:ln>
        </p:spPr>
      </p:pic>
      <p:sp>
        <p:nvSpPr>
          <p:cNvPr id="308" name="Google Shape;308;gd46d367881_1_59"/>
          <p:cNvSpPr txBox="1"/>
          <p:nvPr/>
        </p:nvSpPr>
        <p:spPr>
          <a:xfrm rot="-5400000">
            <a:off x="8381750" y="2110725"/>
            <a:ext cx="1719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434343"/>
                </a:solidFill>
                <a:latin typeface="Malgun Gothic"/>
                <a:ea typeface="Malgun Gothic"/>
                <a:cs typeface="Malgun Gothic"/>
                <a:sym typeface="Malgun Gothic"/>
              </a:rPr>
              <a:t>(g)</a:t>
            </a:r>
            <a:endParaRPr sz="1100">
              <a:solidFill>
                <a:srgbClr val="434343"/>
              </a:solidFill>
              <a:latin typeface="Malgun Gothic"/>
              <a:ea typeface="Malgun Gothic"/>
              <a:cs typeface="Malgun Gothic"/>
              <a:sym typeface="Malgun Gothic"/>
            </a:endParaRPr>
          </a:p>
        </p:txBody>
      </p:sp>
      <p:sp>
        <p:nvSpPr>
          <p:cNvPr id="309" name="Google Shape;309;gd46d367881_1_59"/>
          <p:cNvSpPr txBox="1"/>
          <p:nvPr/>
        </p:nvSpPr>
        <p:spPr>
          <a:xfrm rot="-5400000">
            <a:off x="38825" y="2288700"/>
            <a:ext cx="1719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434343"/>
                </a:solidFill>
                <a:latin typeface="Malgun Gothic"/>
                <a:ea typeface="Malgun Gothic"/>
                <a:cs typeface="Malgun Gothic"/>
                <a:sym typeface="Malgun Gothic"/>
              </a:rPr>
              <a:t>(mg/dL)</a:t>
            </a:r>
            <a:endParaRPr sz="1100">
              <a:solidFill>
                <a:srgbClr val="434343"/>
              </a:solidFill>
              <a:latin typeface="Malgun Gothic"/>
              <a:ea typeface="Malgun Gothic"/>
              <a:cs typeface="Malgun Gothic"/>
              <a:sym typeface="Malgun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A2B40"/>
        </a:solidFill>
        <a:effectLst/>
      </p:bgPr>
    </p:bg>
    <p:spTree>
      <p:nvGrpSpPr>
        <p:cNvPr id="1" name="Shape 313"/>
        <p:cNvGrpSpPr/>
        <p:nvPr/>
      </p:nvGrpSpPr>
      <p:grpSpPr>
        <a:xfrm>
          <a:off x="0" y="0"/>
          <a:ext cx="0" cy="0"/>
          <a:chOff x="0" y="0"/>
          <a:chExt cx="0" cy="0"/>
        </a:xfrm>
      </p:grpSpPr>
      <p:sp>
        <p:nvSpPr>
          <p:cNvPr id="314" name="Google Shape;314;gd06cf103dd_0_0"/>
          <p:cNvSpPr/>
          <p:nvPr/>
        </p:nvSpPr>
        <p:spPr>
          <a:xfrm>
            <a:off x="1" y="-7715"/>
            <a:ext cx="12192000" cy="668100"/>
          </a:xfrm>
          <a:prstGeom prst="rect">
            <a:avLst/>
          </a:prstGeom>
          <a:solidFill>
            <a:schemeClr val="lt1"/>
          </a:solidFill>
          <a:ln>
            <a:noFill/>
          </a:ln>
        </p:spPr>
        <p:txBody>
          <a:bodyPr spcFirstLastPara="1" wrap="square" lIns="91425" tIns="45700" rIns="91425" bIns="45700" anchor="ctr" anchorCtr="0">
            <a:noAutofit/>
          </a:bodyPr>
          <a:lstStyle/>
          <a:p>
            <a:pPr marL="914400" marR="0" lvl="2" indent="0" algn="l" rtl="0">
              <a:spcBef>
                <a:spcPts val="0"/>
              </a:spcBef>
              <a:spcAft>
                <a:spcPts val="0"/>
              </a:spcAft>
              <a:buNone/>
            </a:pPr>
            <a:r>
              <a:rPr lang="en-US" sz="3000" b="1" i="1" u="none" strike="noStrike" cap="none">
                <a:solidFill>
                  <a:srgbClr val="3A3838"/>
                </a:solidFill>
              </a:rPr>
              <a:t>0</a:t>
            </a:r>
            <a:r>
              <a:rPr lang="en-US" sz="3000" b="1" i="1">
                <a:solidFill>
                  <a:srgbClr val="3A3838"/>
                </a:solidFill>
              </a:rPr>
              <a:t>3</a:t>
            </a:r>
            <a:r>
              <a:rPr lang="en-US" sz="3000" b="1" i="1" u="none" strike="noStrike" cap="none">
                <a:solidFill>
                  <a:srgbClr val="3A3838"/>
                </a:solidFill>
              </a:rPr>
              <a:t> Data Visualization- </a:t>
            </a:r>
            <a:r>
              <a:rPr lang="en-US" sz="2000" b="1" i="1" u="none" strike="noStrike" cap="none">
                <a:solidFill>
                  <a:srgbClr val="3A3838"/>
                </a:solidFill>
                <a:latin typeface="Calibri"/>
                <a:ea typeface="Calibri"/>
                <a:cs typeface="Calibri"/>
                <a:sym typeface="Calibri"/>
              </a:rPr>
              <a:t>[</a:t>
            </a:r>
            <a:r>
              <a:rPr lang="en-US" sz="2000" b="1" i="1">
                <a:solidFill>
                  <a:srgbClr val="FF0000"/>
                </a:solidFill>
              </a:rPr>
              <a:t>Protein:</a:t>
            </a:r>
            <a:r>
              <a:rPr lang="en-US" sz="2000" b="1" i="1"/>
              <a:t> Albumin/Globulin</a:t>
            </a:r>
            <a:r>
              <a:rPr lang="en-US" sz="2000" b="1" i="1" u="none" strike="noStrike" cap="none">
                <a:solidFill>
                  <a:srgbClr val="2A2B40"/>
                </a:solidFill>
                <a:latin typeface="Arial"/>
                <a:ea typeface="Arial"/>
                <a:cs typeface="Arial"/>
                <a:sym typeface="Arial"/>
              </a:rPr>
              <a:t>]</a:t>
            </a:r>
            <a:endParaRPr sz="2000" b="0" i="1" u="none" strike="noStrike" cap="none">
              <a:solidFill>
                <a:srgbClr val="2A2B40"/>
              </a:solidFill>
              <a:latin typeface="Calibri"/>
              <a:ea typeface="Calibri"/>
              <a:cs typeface="Calibri"/>
              <a:sym typeface="Calibri"/>
            </a:endParaRPr>
          </a:p>
        </p:txBody>
      </p:sp>
      <p:cxnSp>
        <p:nvCxnSpPr>
          <p:cNvPr id="315" name="Google Shape;315;gd06cf103dd_0_0"/>
          <p:cNvCxnSpPr/>
          <p:nvPr/>
        </p:nvCxnSpPr>
        <p:spPr>
          <a:xfrm>
            <a:off x="8658225" y="971550"/>
            <a:ext cx="0" cy="5600700"/>
          </a:xfrm>
          <a:prstGeom prst="straightConnector1">
            <a:avLst/>
          </a:prstGeom>
          <a:noFill/>
          <a:ln w="19050" cap="flat" cmpd="sng">
            <a:solidFill>
              <a:srgbClr val="F6949F"/>
            </a:solidFill>
            <a:prstDash val="dash"/>
            <a:miter lim="800000"/>
            <a:headEnd type="none" w="sm" len="sm"/>
            <a:tailEnd type="none" w="sm" len="sm"/>
          </a:ln>
        </p:spPr>
      </p:cxnSp>
      <p:graphicFrame>
        <p:nvGraphicFramePr>
          <p:cNvPr id="316" name="Google Shape;316;gd06cf103dd_0_0"/>
          <p:cNvGraphicFramePr/>
          <p:nvPr/>
        </p:nvGraphicFramePr>
        <p:xfrm>
          <a:off x="8794775" y="1638276"/>
          <a:ext cx="3304850" cy="1352550"/>
        </p:xfrm>
        <a:graphic>
          <a:graphicData uri="http://schemas.openxmlformats.org/drawingml/2006/table">
            <a:tbl>
              <a:tblPr>
                <a:noFill/>
                <a:tableStyleId>{5FCCA698-B320-4417-8311-28D358C9C363}</a:tableStyleId>
              </a:tblPr>
              <a:tblGrid>
                <a:gridCol w="1904675">
                  <a:extLst>
                    <a:ext uri="{9D8B030D-6E8A-4147-A177-3AD203B41FA5}">
                      <a16:colId xmlns:a16="http://schemas.microsoft.com/office/drawing/2014/main" val="20000"/>
                    </a:ext>
                  </a:extLst>
                </a:gridCol>
                <a:gridCol w="1400175">
                  <a:extLst>
                    <a:ext uri="{9D8B030D-6E8A-4147-A177-3AD203B41FA5}">
                      <a16:colId xmlns:a16="http://schemas.microsoft.com/office/drawing/2014/main" val="20001"/>
                    </a:ext>
                  </a:extLst>
                </a:gridCol>
              </a:tblGrid>
              <a:tr h="307225">
                <a:tc>
                  <a:txBody>
                    <a:bodyPr/>
                    <a:lstStyle/>
                    <a:p>
                      <a:pPr marL="0" marR="0" lvl="0" indent="0" algn="ctr" rtl="0">
                        <a:spcBef>
                          <a:spcPts val="0"/>
                        </a:spcBef>
                        <a:spcAft>
                          <a:spcPts val="0"/>
                        </a:spcAft>
                        <a:buNone/>
                      </a:pPr>
                      <a:r>
                        <a:rPr lang="en-US" sz="1800" b="1" i="0" u="none" strike="noStrike" cap="none">
                          <a:solidFill>
                            <a:srgbClr val="000000"/>
                          </a:solidFill>
                          <a:latin typeface="Calibri"/>
                          <a:ea typeface="Calibri"/>
                          <a:cs typeface="Calibri"/>
                          <a:sym typeface="Calibri"/>
                        </a:rPr>
                        <a:t> </a:t>
                      </a:r>
                      <a:r>
                        <a:rPr lang="en-US" sz="1800" b="1" i="0" u="none" strike="noStrike" cap="none">
                          <a:solidFill>
                            <a:schemeClr val="lt1"/>
                          </a:solidFill>
                          <a:latin typeface="Calibri"/>
                          <a:ea typeface="Calibri"/>
                          <a:cs typeface="Calibri"/>
                          <a:sym typeface="Calibri"/>
                        </a:rPr>
                        <a:t>Levels </a:t>
                      </a:r>
                      <a:endParaRPr/>
                    </a:p>
                  </a:txBody>
                  <a:tcPr marL="7625" marR="7625" marT="7625" marB="0" anchor="b">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12700" cap="flat" cmpd="sng">
                      <a:solidFill>
                        <a:srgbClr val="F3929D"/>
                      </a:solidFill>
                      <a:prstDash val="solid"/>
                      <a:round/>
                      <a:headEnd type="none" w="sm" len="sm"/>
                      <a:tailEnd type="none" w="sm" len="sm"/>
                    </a:lnT>
                    <a:lnB w="12700" cap="flat" cmpd="sng">
                      <a:solidFill>
                        <a:srgbClr val="F3929D"/>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i="0" u="none" strike="noStrike" cap="none">
                          <a:solidFill>
                            <a:srgbClr val="000000"/>
                          </a:solidFill>
                          <a:latin typeface="Calibri"/>
                          <a:ea typeface="Calibri"/>
                          <a:cs typeface="Calibri"/>
                          <a:sym typeface="Calibri"/>
                        </a:rPr>
                        <a:t> </a:t>
                      </a:r>
                      <a:r>
                        <a:rPr lang="en-US" sz="1800" b="1" u="none" strike="noStrike" cap="none">
                          <a:solidFill>
                            <a:schemeClr val="lt1"/>
                          </a:solidFill>
                          <a:latin typeface="Calibri"/>
                          <a:ea typeface="Calibri"/>
                          <a:cs typeface="Calibri"/>
                          <a:sym typeface="Calibri"/>
                        </a:rPr>
                        <a:t>Status</a:t>
                      </a:r>
                      <a:endParaRPr sz="1800" b="1" i="0" u="none" strike="noStrike" cap="none">
                        <a:solidFill>
                          <a:schemeClr val="lt1"/>
                        </a:solidFill>
                        <a:latin typeface="Calibri"/>
                        <a:ea typeface="Calibri"/>
                        <a:cs typeface="Calibri"/>
                        <a:sym typeface="Calibri"/>
                      </a:endParaRPr>
                    </a:p>
                  </a:txBody>
                  <a:tcPr marL="7625" marR="7625" marT="7625" marB="0" anchor="b">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12700" cap="flat" cmpd="sng">
                      <a:solidFill>
                        <a:srgbClr val="F3929D"/>
                      </a:solidFill>
                      <a:prstDash val="solid"/>
                      <a:round/>
                      <a:headEnd type="none" w="sm" len="sm"/>
                      <a:tailEnd type="none" w="sm" len="sm"/>
                    </a:lnT>
                    <a:lnB w="12700" cap="flat" cmpd="sng">
                      <a:solidFill>
                        <a:srgbClr val="F3929D"/>
                      </a:solidFill>
                      <a:prstDash val="solid"/>
                      <a:round/>
                      <a:headEnd type="none" w="sm" len="sm"/>
                      <a:tailEnd type="none" w="sm" len="sm"/>
                    </a:lnB>
                  </a:tcPr>
                </a:tc>
                <a:extLst>
                  <a:ext uri="{0D108BD9-81ED-4DB2-BD59-A6C34878D82A}">
                    <a16:rowId xmlns:a16="http://schemas.microsoft.com/office/drawing/2014/main" val="10000"/>
                  </a:ext>
                </a:extLst>
              </a:tr>
              <a:tr h="340475">
                <a:tc>
                  <a:txBody>
                    <a:bodyPr/>
                    <a:lstStyle/>
                    <a:p>
                      <a:pPr marL="0" marR="0" lvl="0" indent="0" algn="ctr" rtl="0">
                        <a:spcBef>
                          <a:spcPts val="0"/>
                        </a:spcBef>
                        <a:spcAft>
                          <a:spcPts val="0"/>
                        </a:spcAft>
                        <a:buNone/>
                      </a:pPr>
                      <a:r>
                        <a:rPr lang="en-US" sz="1500" b="1">
                          <a:solidFill>
                            <a:schemeClr val="lt1"/>
                          </a:solidFill>
                          <a:latin typeface="Calibri"/>
                          <a:ea typeface="Calibri"/>
                          <a:cs typeface="Calibri"/>
                          <a:sym typeface="Calibri"/>
                        </a:rPr>
                        <a:t>Albumin: 3.4-5.4 g/dL</a:t>
                      </a:r>
                      <a:endParaRPr/>
                    </a:p>
                  </a:txBody>
                  <a:tcPr marL="7625" marR="7625" marT="7625" marB="0" anchor="ctr">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12700" cap="flat" cmpd="sng">
                      <a:solidFill>
                        <a:srgbClr val="F3929D"/>
                      </a:solidFill>
                      <a:prstDash val="solid"/>
                      <a:round/>
                      <a:headEnd type="none" w="sm" len="sm"/>
                      <a:tailEnd type="none" w="sm" len="sm"/>
                    </a:lnT>
                    <a:lnB w="9525" cap="flat" cmpd="sng">
                      <a:solidFill>
                        <a:srgbClr val="F3929D"/>
                      </a:solidFill>
                      <a:prstDash val="solid"/>
                      <a:round/>
                      <a:headEnd type="none" w="sm" len="sm"/>
                      <a:tailEnd type="none" w="sm" len="sm"/>
                    </a:lnB>
                  </a:tcPr>
                </a:tc>
                <a:tc>
                  <a:txBody>
                    <a:bodyPr/>
                    <a:lstStyle/>
                    <a:p>
                      <a:pPr marL="0" marR="0" lvl="0" indent="0" algn="ctr" rtl="0">
                        <a:spcBef>
                          <a:spcPts val="0"/>
                        </a:spcBef>
                        <a:spcAft>
                          <a:spcPts val="0"/>
                        </a:spcAft>
                        <a:buNone/>
                      </a:pPr>
                      <a:r>
                        <a:rPr lang="en-US" sz="1500" b="1">
                          <a:solidFill>
                            <a:schemeClr val="lt1"/>
                          </a:solidFill>
                          <a:latin typeface="Calibri"/>
                          <a:ea typeface="Calibri"/>
                          <a:cs typeface="Calibri"/>
                          <a:sym typeface="Calibri"/>
                        </a:rPr>
                        <a:t>Optimal</a:t>
                      </a:r>
                      <a:endParaRPr/>
                    </a:p>
                  </a:txBody>
                  <a:tcPr marL="7625" marR="7625" marT="7625" marB="0" anchor="ctr">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12700" cap="flat" cmpd="sng">
                      <a:solidFill>
                        <a:srgbClr val="F3929D"/>
                      </a:solidFill>
                      <a:prstDash val="solid"/>
                      <a:round/>
                      <a:headEnd type="none" w="sm" len="sm"/>
                      <a:tailEnd type="none" w="sm" len="sm"/>
                    </a:lnT>
                    <a:lnB w="9525" cap="flat" cmpd="sng">
                      <a:solidFill>
                        <a:srgbClr val="F3929D"/>
                      </a:solidFill>
                      <a:prstDash val="solid"/>
                      <a:round/>
                      <a:headEnd type="none" w="sm" len="sm"/>
                      <a:tailEnd type="none" w="sm" len="sm"/>
                    </a:lnB>
                  </a:tcPr>
                </a:tc>
                <a:extLst>
                  <a:ext uri="{0D108BD9-81ED-4DB2-BD59-A6C34878D82A}">
                    <a16:rowId xmlns:a16="http://schemas.microsoft.com/office/drawing/2014/main" val="10001"/>
                  </a:ext>
                </a:extLst>
              </a:tr>
              <a:tr h="352425">
                <a:tc>
                  <a:txBody>
                    <a:bodyPr/>
                    <a:lstStyle/>
                    <a:p>
                      <a:pPr marL="0" marR="0" lvl="0" indent="0" algn="ctr" rtl="0">
                        <a:spcBef>
                          <a:spcPts val="0"/>
                        </a:spcBef>
                        <a:spcAft>
                          <a:spcPts val="0"/>
                        </a:spcAft>
                        <a:buNone/>
                      </a:pPr>
                      <a:r>
                        <a:rPr lang="en-US" sz="1500" b="1" dirty="0">
                          <a:solidFill>
                            <a:schemeClr val="lt1"/>
                          </a:solidFill>
                          <a:latin typeface="Calibri"/>
                          <a:ea typeface="Calibri"/>
                          <a:cs typeface="Calibri"/>
                          <a:sym typeface="Calibri"/>
                        </a:rPr>
                        <a:t>Globulin: 2.0-3.9 g/dL</a:t>
                      </a:r>
                      <a:r>
                        <a:rPr lang="en-US" sz="1500" b="1" i="0" u="none" strike="noStrike" cap="none" dirty="0">
                          <a:solidFill>
                            <a:srgbClr val="000000"/>
                          </a:solidFill>
                          <a:latin typeface="Calibri"/>
                          <a:ea typeface="Calibri"/>
                          <a:cs typeface="Calibri"/>
                          <a:sym typeface="Calibri"/>
                        </a:rPr>
                        <a:t> </a:t>
                      </a:r>
                      <a:endParaRPr dirty="0"/>
                    </a:p>
                  </a:txBody>
                  <a:tcPr marL="7625" marR="7625" marT="7625" marB="0" anchor="ctr">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9525" cap="flat" cmpd="sng">
                      <a:solidFill>
                        <a:srgbClr val="F3929D"/>
                      </a:solidFill>
                      <a:prstDash val="solid"/>
                      <a:round/>
                      <a:headEnd type="none" w="sm" len="sm"/>
                      <a:tailEnd type="none" w="sm" len="sm"/>
                    </a:lnT>
                    <a:lnB w="9525" cap="flat" cmpd="sng">
                      <a:solidFill>
                        <a:srgbClr val="F3929D"/>
                      </a:solidFill>
                      <a:prstDash val="solid"/>
                      <a:round/>
                      <a:headEnd type="none" w="sm" len="sm"/>
                      <a:tailEnd type="none" w="sm" len="sm"/>
                    </a:lnB>
                  </a:tcPr>
                </a:tc>
                <a:tc>
                  <a:txBody>
                    <a:bodyPr/>
                    <a:lstStyle/>
                    <a:p>
                      <a:pPr marL="0" marR="0" lvl="0" indent="0" algn="ctr" rtl="0">
                        <a:spcBef>
                          <a:spcPts val="0"/>
                        </a:spcBef>
                        <a:spcAft>
                          <a:spcPts val="0"/>
                        </a:spcAft>
                        <a:buNone/>
                      </a:pPr>
                      <a:r>
                        <a:rPr lang="en-US" sz="1500" b="1">
                          <a:solidFill>
                            <a:schemeClr val="lt1"/>
                          </a:solidFill>
                          <a:latin typeface="Calibri"/>
                          <a:ea typeface="Calibri"/>
                          <a:cs typeface="Calibri"/>
                          <a:sym typeface="Calibri"/>
                        </a:rPr>
                        <a:t>Optimal</a:t>
                      </a:r>
                      <a:endParaRPr sz="1500" b="1" i="0" u="none" strike="noStrike" cap="none">
                        <a:solidFill>
                          <a:srgbClr val="000000"/>
                        </a:solidFill>
                        <a:latin typeface="Calibri"/>
                        <a:ea typeface="Calibri"/>
                        <a:cs typeface="Calibri"/>
                        <a:sym typeface="Calibri"/>
                      </a:endParaRPr>
                    </a:p>
                  </a:txBody>
                  <a:tcPr marL="7625" marR="7625" marT="7625" marB="0" anchor="ctr">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9525" cap="flat" cmpd="sng">
                      <a:solidFill>
                        <a:srgbClr val="F3929D"/>
                      </a:solidFill>
                      <a:prstDash val="solid"/>
                      <a:round/>
                      <a:headEnd type="none" w="sm" len="sm"/>
                      <a:tailEnd type="none" w="sm" len="sm"/>
                    </a:lnT>
                    <a:lnB w="9525" cap="flat" cmpd="sng">
                      <a:solidFill>
                        <a:srgbClr val="F3929D"/>
                      </a:solidFill>
                      <a:prstDash val="solid"/>
                      <a:round/>
                      <a:headEnd type="none" w="sm" len="sm"/>
                      <a:tailEnd type="none" w="sm" len="sm"/>
                    </a:lnB>
                  </a:tcPr>
                </a:tc>
                <a:extLst>
                  <a:ext uri="{0D108BD9-81ED-4DB2-BD59-A6C34878D82A}">
                    <a16:rowId xmlns:a16="http://schemas.microsoft.com/office/drawing/2014/main" val="10002"/>
                  </a:ext>
                </a:extLst>
              </a:tr>
              <a:tr h="352425">
                <a:tc>
                  <a:txBody>
                    <a:bodyPr/>
                    <a:lstStyle/>
                    <a:p>
                      <a:pPr marL="0" marR="0" lvl="0" indent="0" algn="ctr" rtl="0">
                        <a:spcBef>
                          <a:spcPts val="0"/>
                        </a:spcBef>
                        <a:spcAft>
                          <a:spcPts val="0"/>
                        </a:spcAft>
                        <a:buNone/>
                      </a:pPr>
                      <a:r>
                        <a:rPr lang="en-US" sz="1500" b="1">
                          <a:solidFill>
                            <a:schemeClr val="lt1"/>
                          </a:solidFill>
                          <a:latin typeface="Calibri"/>
                          <a:ea typeface="Calibri"/>
                          <a:cs typeface="Calibri"/>
                          <a:sym typeface="Calibri"/>
                        </a:rPr>
                        <a:t>Ratio: 1.1-2.5 g/dL</a:t>
                      </a:r>
                      <a:endParaRPr sz="1500" b="1" i="0" u="none" strike="noStrike" cap="none">
                        <a:solidFill>
                          <a:srgbClr val="000000"/>
                        </a:solidFill>
                        <a:latin typeface="Calibri"/>
                        <a:ea typeface="Calibri"/>
                        <a:cs typeface="Calibri"/>
                        <a:sym typeface="Calibri"/>
                      </a:endParaRPr>
                    </a:p>
                  </a:txBody>
                  <a:tcPr marL="7625" marR="7625" marT="7625" marB="0" anchor="ctr">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9525" cap="flat" cmpd="sng">
                      <a:solidFill>
                        <a:srgbClr val="F3929D"/>
                      </a:solidFill>
                      <a:prstDash val="solid"/>
                      <a:round/>
                      <a:headEnd type="none" w="sm" len="sm"/>
                      <a:tailEnd type="none" w="sm" len="sm"/>
                    </a:lnT>
                    <a:lnB w="12700" cap="flat" cmpd="sng">
                      <a:solidFill>
                        <a:srgbClr val="F3929D"/>
                      </a:solidFill>
                      <a:prstDash val="solid"/>
                      <a:round/>
                      <a:headEnd type="none" w="sm" len="sm"/>
                      <a:tailEnd type="none" w="sm" len="sm"/>
                    </a:lnB>
                  </a:tcPr>
                </a:tc>
                <a:tc>
                  <a:txBody>
                    <a:bodyPr/>
                    <a:lstStyle/>
                    <a:p>
                      <a:pPr marL="0" marR="0" lvl="0" indent="0" algn="ctr" rtl="0">
                        <a:spcBef>
                          <a:spcPts val="0"/>
                        </a:spcBef>
                        <a:spcAft>
                          <a:spcPts val="0"/>
                        </a:spcAft>
                        <a:buNone/>
                      </a:pPr>
                      <a:r>
                        <a:rPr lang="en-US" sz="1500" b="1" dirty="0">
                          <a:solidFill>
                            <a:schemeClr val="lt1"/>
                          </a:solidFill>
                          <a:latin typeface="Calibri"/>
                          <a:ea typeface="Calibri"/>
                          <a:cs typeface="Calibri"/>
                          <a:sym typeface="Calibri"/>
                        </a:rPr>
                        <a:t>Optimal</a:t>
                      </a:r>
                      <a:endParaRPr sz="1500" b="1" i="0" u="none" strike="noStrike" cap="none" dirty="0">
                        <a:solidFill>
                          <a:srgbClr val="000000"/>
                        </a:solidFill>
                        <a:latin typeface="Calibri"/>
                        <a:ea typeface="Calibri"/>
                        <a:cs typeface="Calibri"/>
                        <a:sym typeface="Calibri"/>
                      </a:endParaRPr>
                    </a:p>
                  </a:txBody>
                  <a:tcPr marL="7625" marR="7625" marT="7625" marB="0" anchor="ctr">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9525" cap="flat" cmpd="sng">
                      <a:solidFill>
                        <a:srgbClr val="F3929D"/>
                      </a:solidFill>
                      <a:prstDash val="solid"/>
                      <a:round/>
                      <a:headEnd type="none" w="sm" len="sm"/>
                      <a:tailEnd type="none" w="sm" len="sm"/>
                    </a:lnT>
                    <a:lnB w="12700" cap="flat" cmpd="sng">
                      <a:solidFill>
                        <a:srgbClr val="F3929D"/>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317" name="Google Shape;317;gd06cf103dd_0_0"/>
          <p:cNvGrpSpPr/>
          <p:nvPr/>
        </p:nvGrpSpPr>
        <p:grpSpPr>
          <a:xfrm>
            <a:off x="8848725" y="3666162"/>
            <a:ext cx="3072067" cy="2608053"/>
            <a:chOff x="8849045" y="3773699"/>
            <a:chExt cx="3072067" cy="2608053"/>
          </a:xfrm>
        </p:grpSpPr>
        <p:sp>
          <p:nvSpPr>
            <p:cNvPr id="318" name="Google Shape;318;gd06cf103dd_0_0"/>
            <p:cNvSpPr/>
            <p:nvPr/>
          </p:nvSpPr>
          <p:spPr>
            <a:xfrm>
              <a:off x="8849045" y="4219576"/>
              <a:ext cx="3072067" cy="2162176"/>
            </a:xfrm>
            <a:custGeom>
              <a:avLst/>
              <a:gdLst/>
              <a:ahLst/>
              <a:cxnLst/>
              <a:rect l="l" t="t" r="r" b="b"/>
              <a:pathLst>
                <a:path w="3072067" h="2162176" fill="none" extrusionOk="0">
                  <a:moveTo>
                    <a:pt x="0" y="0"/>
                  </a:moveTo>
                  <a:cubicBezTo>
                    <a:pt x="105215" y="-15115"/>
                    <a:pt x="354751" y="-1409"/>
                    <a:pt x="522251" y="0"/>
                  </a:cubicBezTo>
                  <a:cubicBezTo>
                    <a:pt x="689751" y="1409"/>
                    <a:pt x="992001" y="12687"/>
                    <a:pt x="1136665" y="0"/>
                  </a:cubicBezTo>
                  <a:cubicBezTo>
                    <a:pt x="1281329" y="-12687"/>
                    <a:pt x="1516140" y="23898"/>
                    <a:pt x="1689637" y="0"/>
                  </a:cubicBezTo>
                  <a:cubicBezTo>
                    <a:pt x="1863134" y="-23898"/>
                    <a:pt x="2105018" y="-7191"/>
                    <a:pt x="2334771" y="0"/>
                  </a:cubicBezTo>
                  <a:cubicBezTo>
                    <a:pt x="2564524" y="7191"/>
                    <a:pt x="2895754" y="1231"/>
                    <a:pt x="3072067" y="0"/>
                  </a:cubicBezTo>
                  <a:cubicBezTo>
                    <a:pt x="3097526" y="179344"/>
                    <a:pt x="3049473" y="387447"/>
                    <a:pt x="3072067" y="540544"/>
                  </a:cubicBezTo>
                  <a:cubicBezTo>
                    <a:pt x="3094661" y="693641"/>
                    <a:pt x="3061304" y="983596"/>
                    <a:pt x="3072067" y="1124332"/>
                  </a:cubicBezTo>
                  <a:cubicBezTo>
                    <a:pt x="3082830" y="1265068"/>
                    <a:pt x="3050870" y="1475463"/>
                    <a:pt x="3072067" y="1600010"/>
                  </a:cubicBezTo>
                  <a:cubicBezTo>
                    <a:pt x="3093264" y="1724557"/>
                    <a:pt x="3077525" y="1928761"/>
                    <a:pt x="3072067" y="2162176"/>
                  </a:cubicBezTo>
                  <a:cubicBezTo>
                    <a:pt x="2940220" y="2137219"/>
                    <a:pt x="2622118" y="2161599"/>
                    <a:pt x="2457654" y="2162176"/>
                  </a:cubicBezTo>
                  <a:cubicBezTo>
                    <a:pt x="2293190" y="2162753"/>
                    <a:pt x="2135755" y="2170979"/>
                    <a:pt x="1904682" y="2162176"/>
                  </a:cubicBezTo>
                  <a:cubicBezTo>
                    <a:pt x="1673609" y="2153373"/>
                    <a:pt x="1469999" y="2168092"/>
                    <a:pt x="1290268" y="2162176"/>
                  </a:cubicBezTo>
                  <a:cubicBezTo>
                    <a:pt x="1110537" y="2156260"/>
                    <a:pt x="894507" y="2161021"/>
                    <a:pt x="737296" y="2162176"/>
                  </a:cubicBezTo>
                  <a:cubicBezTo>
                    <a:pt x="580085" y="2163331"/>
                    <a:pt x="196189" y="2178165"/>
                    <a:pt x="0" y="2162176"/>
                  </a:cubicBezTo>
                  <a:cubicBezTo>
                    <a:pt x="3402" y="1899432"/>
                    <a:pt x="17675" y="1788070"/>
                    <a:pt x="0" y="1578388"/>
                  </a:cubicBezTo>
                  <a:cubicBezTo>
                    <a:pt x="-17675" y="1368706"/>
                    <a:pt x="-17215" y="1299276"/>
                    <a:pt x="0" y="1102710"/>
                  </a:cubicBezTo>
                  <a:cubicBezTo>
                    <a:pt x="17215" y="906144"/>
                    <a:pt x="12475" y="785431"/>
                    <a:pt x="0" y="540544"/>
                  </a:cubicBezTo>
                  <a:cubicBezTo>
                    <a:pt x="-12475" y="295657"/>
                    <a:pt x="-21209" y="108782"/>
                    <a:pt x="0" y="0"/>
                  </a:cubicBezTo>
                  <a:close/>
                </a:path>
                <a:path w="3072067" h="2162176" extrusionOk="0">
                  <a:moveTo>
                    <a:pt x="0" y="0"/>
                  </a:moveTo>
                  <a:cubicBezTo>
                    <a:pt x="159782" y="-1737"/>
                    <a:pt x="334904" y="-4051"/>
                    <a:pt x="614413" y="0"/>
                  </a:cubicBezTo>
                  <a:cubicBezTo>
                    <a:pt x="893922" y="4051"/>
                    <a:pt x="973931" y="18542"/>
                    <a:pt x="1167385" y="0"/>
                  </a:cubicBezTo>
                  <a:cubicBezTo>
                    <a:pt x="1360839" y="-18542"/>
                    <a:pt x="1558025" y="-8863"/>
                    <a:pt x="1843240" y="0"/>
                  </a:cubicBezTo>
                  <a:cubicBezTo>
                    <a:pt x="2128455" y="8863"/>
                    <a:pt x="2168414" y="25508"/>
                    <a:pt x="2488374" y="0"/>
                  </a:cubicBezTo>
                  <a:cubicBezTo>
                    <a:pt x="2808334" y="-25508"/>
                    <a:pt x="2820070" y="15543"/>
                    <a:pt x="3072067" y="0"/>
                  </a:cubicBezTo>
                  <a:cubicBezTo>
                    <a:pt x="3093276" y="159533"/>
                    <a:pt x="3049800" y="401903"/>
                    <a:pt x="3072067" y="540544"/>
                  </a:cubicBezTo>
                  <a:cubicBezTo>
                    <a:pt x="3094334" y="679185"/>
                    <a:pt x="3066140" y="794967"/>
                    <a:pt x="3072067" y="1037844"/>
                  </a:cubicBezTo>
                  <a:cubicBezTo>
                    <a:pt x="3077994" y="1280721"/>
                    <a:pt x="3055952" y="1384307"/>
                    <a:pt x="3072067" y="1513523"/>
                  </a:cubicBezTo>
                  <a:cubicBezTo>
                    <a:pt x="3088182" y="1642739"/>
                    <a:pt x="3064489" y="1889993"/>
                    <a:pt x="3072067" y="2162176"/>
                  </a:cubicBezTo>
                  <a:cubicBezTo>
                    <a:pt x="2789278" y="2142636"/>
                    <a:pt x="2772703" y="2175063"/>
                    <a:pt x="2488374" y="2162176"/>
                  </a:cubicBezTo>
                  <a:cubicBezTo>
                    <a:pt x="2204045" y="2149289"/>
                    <a:pt x="2023240" y="2185084"/>
                    <a:pt x="1904682" y="2162176"/>
                  </a:cubicBezTo>
                  <a:cubicBezTo>
                    <a:pt x="1786124" y="2139268"/>
                    <a:pt x="1585682" y="2150463"/>
                    <a:pt x="1290268" y="2162176"/>
                  </a:cubicBezTo>
                  <a:cubicBezTo>
                    <a:pt x="994854" y="2173889"/>
                    <a:pt x="902625" y="2141569"/>
                    <a:pt x="768017" y="2162176"/>
                  </a:cubicBezTo>
                  <a:cubicBezTo>
                    <a:pt x="633409" y="2182783"/>
                    <a:pt x="315700" y="2171305"/>
                    <a:pt x="0" y="2162176"/>
                  </a:cubicBezTo>
                  <a:cubicBezTo>
                    <a:pt x="2093" y="1991662"/>
                    <a:pt x="3698" y="1872203"/>
                    <a:pt x="0" y="1686497"/>
                  </a:cubicBezTo>
                  <a:cubicBezTo>
                    <a:pt x="-3698" y="1500791"/>
                    <a:pt x="573" y="1313253"/>
                    <a:pt x="0" y="1167575"/>
                  </a:cubicBezTo>
                  <a:cubicBezTo>
                    <a:pt x="-573" y="1021897"/>
                    <a:pt x="24273" y="820336"/>
                    <a:pt x="0" y="670275"/>
                  </a:cubicBezTo>
                  <a:cubicBezTo>
                    <a:pt x="-24273" y="520214"/>
                    <a:pt x="21050" y="251803"/>
                    <a:pt x="0" y="0"/>
                  </a:cubicBezTo>
                  <a:close/>
                </a:path>
              </a:pathLst>
            </a:custGeom>
            <a:solidFill>
              <a:srgbClr val="2A2B40"/>
            </a:solidFill>
            <a:ln w="12700" cap="flat" cmpd="sng">
              <a:solidFill>
                <a:srgbClr val="F6949F"/>
              </a:solidFill>
              <a:prstDash val="solid"/>
              <a:miter lim="800000"/>
              <a:headEnd type="none" w="sm" len="sm"/>
              <a:tailEnd type="none" w="sm" len="sm"/>
            </a:ln>
          </p:spPr>
          <p:txBody>
            <a:bodyPr spcFirstLastPara="1" wrap="square" lIns="91425" tIns="45700" rIns="91425" bIns="45700" anchor="ctr" anchorCtr="0">
              <a:noAutofit/>
            </a:bodyPr>
            <a:lstStyle/>
            <a:p>
              <a:pPr marL="457200" marR="0" lvl="0" indent="-323850" algn="l" rtl="0">
                <a:spcBef>
                  <a:spcPts val="0"/>
                </a:spcBef>
                <a:spcAft>
                  <a:spcPts val="0"/>
                </a:spcAft>
                <a:buClr>
                  <a:schemeClr val="lt1"/>
                </a:buClr>
                <a:buSzPts val="1500"/>
                <a:buFont typeface="Calibri"/>
                <a:buChar char="●"/>
              </a:pPr>
              <a:r>
                <a:rPr lang="en-US" sz="1500" dirty="0">
                  <a:solidFill>
                    <a:schemeClr val="lt1"/>
                  </a:solidFill>
                  <a:latin typeface="Calibri"/>
                  <a:ea typeface="Calibri"/>
                  <a:cs typeface="Calibri"/>
                  <a:sym typeface="Calibri"/>
                </a:rPr>
                <a:t>Protein intake has remained fairly constant</a:t>
              </a:r>
              <a:endParaRPr sz="1500" dirty="0">
                <a:solidFill>
                  <a:schemeClr val="lt1"/>
                </a:solidFill>
                <a:latin typeface="Calibri"/>
                <a:ea typeface="Calibri"/>
                <a:cs typeface="Calibri"/>
                <a:sym typeface="Calibri"/>
              </a:endParaRPr>
            </a:p>
            <a:p>
              <a:pPr marL="457200" marR="0" lvl="0" indent="-323850" algn="l" rtl="0">
                <a:spcBef>
                  <a:spcPts val="0"/>
                </a:spcBef>
                <a:spcAft>
                  <a:spcPts val="0"/>
                </a:spcAft>
                <a:buClr>
                  <a:schemeClr val="lt1"/>
                </a:buClr>
                <a:buSzPts val="1500"/>
                <a:buFont typeface="Calibri"/>
                <a:buChar char="●"/>
              </a:pPr>
              <a:r>
                <a:rPr lang="en-US" sz="1500" dirty="0">
                  <a:solidFill>
                    <a:schemeClr val="lt1"/>
                  </a:solidFill>
                  <a:latin typeface="Calibri"/>
                  <a:ea typeface="Calibri"/>
                  <a:cs typeface="Calibri"/>
                  <a:sym typeface="Calibri"/>
                </a:rPr>
                <a:t>Globulin level is getting low</a:t>
              </a:r>
              <a:endParaRPr sz="1500" dirty="0">
                <a:solidFill>
                  <a:schemeClr val="lt1"/>
                </a:solidFill>
                <a:latin typeface="Calibri"/>
                <a:ea typeface="Calibri"/>
                <a:cs typeface="Calibri"/>
                <a:sym typeface="Calibri"/>
              </a:endParaRPr>
            </a:p>
            <a:p>
              <a:pPr marL="457200" marR="0" lvl="0" indent="-323850" algn="l" rtl="0">
                <a:spcBef>
                  <a:spcPts val="0"/>
                </a:spcBef>
                <a:spcAft>
                  <a:spcPts val="0"/>
                </a:spcAft>
                <a:buClr>
                  <a:schemeClr val="lt1"/>
                </a:buClr>
                <a:buSzPts val="1500"/>
                <a:buFont typeface="Calibri"/>
                <a:buChar char="●"/>
              </a:pPr>
              <a:r>
                <a:rPr lang="en-US" sz="1500" dirty="0">
                  <a:solidFill>
                    <a:schemeClr val="lt1"/>
                  </a:solidFill>
                  <a:latin typeface="Calibri"/>
                  <a:ea typeface="Calibri"/>
                  <a:cs typeface="Calibri"/>
                  <a:sym typeface="Calibri"/>
                </a:rPr>
                <a:t>Albumin/Globulin ratio is borderline </a:t>
              </a:r>
              <a:endParaRPr sz="1500" dirty="0">
                <a:solidFill>
                  <a:schemeClr val="lt1"/>
                </a:solidFill>
                <a:latin typeface="Calibri"/>
                <a:ea typeface="Calibri"/>
                <a:cs typeface="Calibri"/>
                <a:sym typeface="Calibri"/>
              </a:endParaRPr>
            </a:p>
          </p:txBody>
        </p:sp>
        <p:sp>
          <p:nvSpPr>
            <p:cNvPr id="319" name="Google Shape;319;gd06cf103dd_0_0"/>
            <p:cNvSpPr txBox="1"/>
            <p:nvPr/>
          </p:nvSpPr>
          <p:spPr>
            <a:xfrm>
              <a:off x="9099046" y="3773699"/>
              <a:ext cx="26043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&lt;Things to watch for&gt;</a:t>
              </a:r>
              <a:endParaRPr/>
            </a:p>
          </p:txBody>
        </p:sp>
      </p:grpSp>
      <p:sp>
        <p:nvSpPr>
          <p:cNvPr id="320" name="Google Shape;320;gd06cf103dd_0_0"/>
          <p:cNvSpPr txBox="1"/>
          <p:nvPr/>
        </p:nvSpPr>
        <p:spPr>
          <a:xfrm>
            <a:off x="9077076" y="910835"/>
            <a:ext cx="2886000" cy="477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500" b="1">
                <a:solidFill>
                  <a:schemeClr val="lt1"/>
                </a:solidFill>
                <a:latin typeface="Calibri"/>
                <a:ea typeface="Calibri"/>
                <a:cs typeface="Calibri"/>
                <a:sym typeface="Calibri"/>
              </a:rPr>
              <a:t>Protein in Blood</a:t>
            </a:r>
            <a:endParaRPr/>
          </a:p>
        </p:txBody>
      </p:sp>
      <p:pic>
        <p:nvPicPr>
          <p:cNvPr id="321" name="Google Shape;321;gd06cf103dd_0_0"/>
          <p:cNvPicPr preferRelativeResize="0"/>
          <p:nvPr/>
        </p:nvPicPr>
        <p:blipFill>
          <a:blip r:embed="rId3">
            <a:alphaModFix/>
          </a:blip>
          <a:stretch>
            <a:fillRect/>
          </a:stretch>
        </p:blipFill>
        <p:spPr>
          <a:xfrm>
            <a:off x="821274" y="1638302"/>
            <a:ext cx="6954150" cy="44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A2B40"/>
        </a:solidFill>
        <a:effectLst/>
      </p:bgPr>
    </p:bg>
    <p:spTree>
      <p:nvGrpSpPr>
        <p:cNvPr id="1" name="Shape 325"/>
        <p:cNvGrpSpPr/>
        <p:nvPr/>
      </p:nvGrpSpPr>
      <p:grpSpPr>
        <a:xfrm>
          <a:off x="0" y="0"/>
          <a:ext cx="0" cy="0"/>
          <a:chOff x="0" y="0"/>
          <a:chExt cx="0" cy="0"/>
        </a:xfrm>
      </p:grpSpPr>
      <p:sp>
        <p:nvSpPr>
          <p:cNvPr id="326" name="Google Shape;326;gd034d8a788_0_0"/>
          <p:cNvSpPr/>
          <p:nvPr/>
        </p:nvSpPr>
        <p:spPr>
          <a:xfrm>
            <a:off x="1" y="-7715"/>
            <a:ext cx="12192000" cy="668100"/>
          </a:xfrm>
          <a:prstGeom prst="rect">
            <a:avLst/>
          </a:prstGeom>
          <a:solidFill>
            <a:schemeClr val="lt1"/>
          </a:solidFill>
          <a:ln>
            <a:noFill/>
          </a:ln>
        </p:spPr>
        <p:txBody>
          <a:bodyPr spcFirstLastPara="1" wrap="square" lIns="91425" tIns="45700" rIns="91425" bIns="45700" anchor="ctr" anchorCtr="0">
            <a:noAutofit/>
          </a:bodyPr>
          <a:lstStyle/>
          <a:p>
            <a:pPr marL="914400" marR="0" lvl="2" indent="0" algn="l" rtl="0">
              <a:spcBef>
                <a:spcPts val="0"/>
              </a:spcBef>
              <a:spcAft>
                <a:spcPts val="0"/>
              </a:spcAft>
              <a:buNone/>
            </a:pPr>
            <a:r>
              <a:rPr lang="en-US" sz="3000" b="1" i="1" u="none" strike="noStrike" cap="none">
                <a:solidFill>
                  <a:srgbClr val="3A3838"/>
                </a:solidFill>
              </a:rPr>
              <a:t>0</a:t>
            </a:r>
            <a:r>
              <a:rPr lang="en-US" sz="3000" b="1" i="1">
                <a:solidFill>
                  <a:srgbClr val="3A3838"/>
                </a:solidFill>
              </a:rPr>
              <a:t>3</a:t>
            </a:r>
            <a:r>
              <a:rPr lang="en-US" sz="3000" b="1" i="1" u="none" strike="noStrike" cap="none">
                <a:solidFill>
                  <a:srgbClr val="3A3838"/>
                </a:solidFill>
              </a:rPr>
              <a:t> Data Visualization-</a:t>
            </a:r>
            <a:r>
              <a:rPr lang="en-US" sz="3000" b="1" i="1" u="none" strike="noStrike" cap="none">
                <a:solidFill>
                  <a:srgbClr val="3A3838"/>
                </a:solidFill>
                <a:latin typeface="Calibri"/>
                <a:ea typeface="Calibri"/>
                <a:cs typeface="Calibri"/>
                <a:sym typeface="Calibri"/>
              </a:rPr>
              <a:t>  </a:t>
            </a:r>
            <a:r>
              <a:rPr lang="en-US" sz="2000" b="1" i="1">
                <a:solidFill>
                  <a:srgbClr val="3A3838"/>
                </a:solidFill>
              </a:rPr>
              <a:t>[Creatinine</a:t>
            </a:r>
            <a:r>
              <a:rPr lang="en-US" sz="2000" b="1" i="1" u="none" strike="noStrike" cap="none">
                <a:solidFill>
                  <a:srgbClr val="2A2B40"/>
                </a:solidFill>
              </a:rPr>
              <a:t>]</a:t>
            </a:r>
            <a:endParaRPr sz="2000" i="1" u="none" strike="noStrike" cap="none">
              <a:solidFill>
                <a:srgbClr val="2A2B40"/>
              </a:solidFill>
            </a:endParaRPr>
          </a:p>
        </p:txBody>
      </p:sp>
      <p:cxnSp>
        <p:nvCxnSpPr>
          <p:cNvPr id="327" name="Google Shape;327;gd034d8a788_0_0"/>
          <p:cNvCxnSpPr/>
          <p:nvPr/>
        </p:nvCxnSpPr>
        <p:spPr>
          <a:xfrm>
            <a:off x="8658225" y="971550"/>
            <a:ext cx="0" cy="5600700"/>
          </a:xfrm>
          <a:prstGeom prst="straightConnector1">
            <a:avLst/>
          </a:prstGeom>
          <a:noFill/>
          <a:ln w="19050" cap="flat" cmpd="sng">
            <a:solidFill>
              <a:srgbClr val="F6949F"/>
            </a:solidFill>
            <a:prstDash val="dash"/>
            <a:miter lim="800000"/>
            <a:headEnd type="none" w="sm" len="sm"/>
            <a:tailEnd type="none" w="sm" len="sm"/>
          </a:ln>
        </p:spPr>
      </p:cxnSp>
      <p:graphicFrame>
        <p:nvGraphicFramePr>
          <p:cNvPr id="328" name="Google Shape;328;gd034d8a788_0_0"/>
          <p:cNvGraphicFramePr/>
          <p:nvPr/>
        </p:nvGraphicFramePr>
        <p:xfrm>
          <a:off x="8794775" y="1638276"/>
          <a:ext cx="3304850" cy="647700"/>
        </p:xfrm>
        <a:graphic>
          <a:graphicData uri="http://schemas.openxmlformats.org/drawingml/2006/table">
            <a:tbl>
              <a:tblPr>
                <a:noFill/>
                <a:tableStyleId>{5FCCA698-B320-4417-8311-28D358C9C363}</a:tableStyleId>
              </a:tblPr>
              <a:tblGrid>
                <a:gridCol w="1904675">
                  <a:extLst>
                    <a:ext uri="{9D8B030D-6E8A-4147-A177-3AD203B41FA5}">
                      <a16:colId xmlns:a16="http://schemas.microsoft.com/office/drawing/2014/main" val="20000"/>
                    </a:ext>
                  </a:extLst>
                </a:gridCol>
                <a:gridCol w="1400175">
                  <a:extLst>
                    <a:ext uri="{9D8B030D-6E8A-4147-A177-3AD203B41FA5}">
                      <a16:colId xmlns:a16="http://schemas.microsoft.com/office/drawing/2014/main" val="20001"/>
                    </a:ext>
                  </a:extLst>
                </a:gridCol>
              </a:tblGrid>
              <a:tr h="307225">
                <a:tc>
                  <a:txBody>
                    <a:bodyPr/>
                    <a:lstStyle/>
                    <a:p>
                      <a:pPr marL="0" marR="0" lvl="0" indent="0" algn="ctr" rtl="0">
                        <a:spcBef>
                          <a:spcPts val="0"/>
                        </a:spcBef>
                        <a:spcAft>
                          <a:spcPts val="0"/>
                        </a:spcAft>
                        <a:buNone/>
                      </a:pPr>
                      <a:r>
                        <a:rPr lang="en-US" sz="1800" b="1" i="0" u="none" strike="noStrike" cap="none">
                          <a:solidFill>
                            <a:srgbClr val="000000"/>
                          </a:solidFill>
                          <a:latin typeface="Calibri"/>
                          <a:ea typeface="Calibri"/>
                          <a:cs typeface="Calibri"/>
                          <a:sym typeface="Calibri"/>
                        </a:rPr>
                        <a:t> </a:t>
                      </a:r>
                      <a:r>
                        <a:rPr lang="en-US" sz="1800" b="1" i="0" u="none" strike="noStrike" cap="none">
                          <a:solidFill>
                            <a:schemeClr val="lt1"/>
                          </a:solidFill>
                          <a:latin typeface="Calibri"/>
                          <a:ea typeface="Calibri"/>
                          <a:cs typeface="Calibri"/>
                          <a:sym typeface="Calibri"/>
                        </a:rPr>
                        <a:t>Levels </a:t>
                      </a:r>
                      <a:endParaRPr/>
                    </a:p>
                  </a:txBody>
                  <a:tcPr marL="7625" marR="7625" marT="7625" marB="0" anchor="b">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12700" cap="flat" cmpd="sng">
                      <a:solidFill>
                        <a:srgbClr val="F3929D"/>
                      </a:solidFill>
                      <a:prstDash val="solid"/>
                      <a:round/>
                      <a:headEnd type="none" w="sm" len="sm"/>
                      <a:tailEnd type="none" w="sm" len="sm"/>
                    </a:lnT>
                    <a:lnB w="12700" cap="flat" cmpd="sng">
                      <a:solidFill>
                        <a:srgbClr val="F3929D"/>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i="0" u="none" strike="noStrike" cap="none">
                          <a:solidFill>
                            <a:srgbClr val="000000"/>
                          </a:solidFill>
                          <a:latin typeface="Calibri"/>
                          <a:ea typeface="Calibri"/>
                          <a:cs typeface="Calibri"/>
                          <a:sym typeface="Calibri"/>
                        </a:rPr>
                        <a:t> </a:t>
                      </a:r>
                      <a:r>
                        <a:rPr lang="en-US" sz="1800" b="1" u="none" strike="noStrike" cap="none">
                          <a:solidFill>
                            <a:schemeClr val="lt1"/>
                          </a:solidFill>
                          <a:latin typeface="Calibri"/>
                          <a:ea typeface="Calibri"/>
                          <a:cs typeface="Calibri"/>
                          <a:sym typeface="Calibri"/>
                        </a:rPr>
                        <a:t>Status</a:t>
                      </a:r>
                      <a:endParaRPr sz="1800" b="1" i="0" u="none" strike="noStrike" cap="none">
                        <a:solidFill>
                          <a:schemeClr val="lt1"/>
                        </a:solidFill>
                        <a:latin typeface="Calibri"/>
                        <a:ea typeface="Calibri"/>
                        <a:cs typeface="Calibri"/>
                        <a:sym typeface="Calibri"/>
                      </a:endParaRPr>
                    </a:p>
                  </a:txBody>
                  <a:tcPr marL="7625" marR="7625" marT="7625" marB="0" anchor="b">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12700" cap="flat" cmpd="sng">
                      <a:solidFill>
                        <a:srgbClr val="F3929D"/>
                      </a:solidFill>
                      <a:prstDash val="solid"/>
                      <a:round/>
                      <a:headEnd type="none" w="sm" len="sm"/>
                      <a:tailEnd type="none" w="sm" len="sm"/>
                    </a:lnT>
                    <a:lnB w="12700" cap="flat" cmpd="sng">
                      <a:solidFill>
                        <a:srgbClr val="F3929D"/>
                      </a:solidFill>
                      <a:prstDash val="solid"/>
                      <a:round/>
                      <a:headEnd type="none" w="sm" len="sm"/>
                      <a:tailEnd type="none" w="sm" len="sm"/>
                    </a:lnB>
                  </a:tcPr>
                </a:tc>
                <a:extLst>
                  <a:ext uri="{0D108BD9-81ED-4DB2-BD59-A6C34878D82A}">
                    <a16:rowId xmlns:a16="http://schemas.microsoft.com/office/drawing/2014/main" val="10000"/>
                  </a:ext>
                </a:extLst>
              </a:tr>
              <a:tr h="340475">
                <a:tc>
                  <a:txBody>
                    <a:bodyPr/>
                    <a:lstStyle/>
                    <a:p>
                      <a:pPr marL="0" marR="0" lvl="0" indent="0" algn="ctr" rtl="0">
                        <a:spcBef>
                          <a:spcPts val="0"/>
                        </a:spcBef>
                        <a:spcAft>
                          <a:spcPts val="0"/>
                        </a:spcAft>
                        <a:buNone/>
                      </a:pPr>
                      <a:r>
                        <a:rPr lang="en-US" sz="1500" b="1">
                          <a:solidFill>
                            <a:schemeClr val="lt1"/>
                          </a:solidFill>
                          <a:latin typeface="Calibri"/>
                          <a:ea typeface="Calibri"/>
                          <a:cs typeface="Calibri"/>
                          <a:sym typeface="Calibri"/>
                        </a:rPr>
                        <a:t>Creatinine: 0.74 - 1.35 </a:t>
                      </a:r>
                      <a:endParaRPr/>
                    </a:p>
                  </a:txBody>
                  <a:tcPr marL="7625" marR="7625" marT="7625" marB="0" anchor="ctr">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12700" cap="flat" cmpd="sng">
                      <a:solidFill>
                        <a:srgbClr val="F3929D"/>
                      </a:solidFill>
                      <a:prstDash val="solid"/>
                      <a:round/>
                      <a:headEnd type="none" w="sm" len="sm"/>
                      <a:tailEnd type="none" w="sm" len="sm"/>
                    </a:lnT>
                    <a:lnB w="9525" cap="flat" cmpd="sng">
                      <a:solidFill>
                        <a:srgbClr val="F3929D"/>
                      </a:solidFill>
                      <a:prstDash val="solid"/>
                      <a:round/>
                      <a:headEnd type="none" w="sm" len="sm"/>
                      <a:tailEnd type="none" w="sm" len="sm"/>
                    </a:lnB>
                  </a:tcPr>
                </a:tc>
                <a:tc>
                  <a:txBody>
                    <a:bodyPr/>
                    <a:lstStyle/>
                    <a:p>
                      <a:pPr marL="0" marR="0" lvl="0" indent="0" algn="ctr" rtl="0">
                        <a:spcBef>
                          <a:spcPts val="0"/>
                        </a:spcBef>
                        <a:spcAft>
                          <a:spcPts val="0"/>
                        </a:spcAft>
                        <a:buNone/>
                      </a:pPr>
                      <a:r>
                        <a:rPr lang="en-US" sz="1500" b="1">
                          <a:solidFill>
                            <a:schemeClr val="lt1"/>
                          </a:solidFill>
                          <a:latin typeface="Calibri"/>
                          <a:ea typeface="Calibri"/>
                          <a:cs typeface="Calibri"/>
                          <a:sym typeface="Calibri"/>
                        </a:rPr>
                        <a:t>Optimal</a:t>
                      </a:r>
                      <a:endParaRPr/>
                    </a:p>
                  </a:txBody>
                  <a:tcPr marL="7625" marR="7625" marT="7625" marB="0" anchor="ctr">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12700" cap="flat" cmpd="sng">
                      <a:solidFill>
                        <a:srgbClr val="F3929D"/>
                      </a:solidFill>
                      <a:prstDash val="solid"/>
                      <a:round/>
                      <a:headEnd type="none" w="sm" len="sm"/>
                      <a:tailEnd type="none" w="sm" len="sm"/>
                    </a:lnT>
                    <a:lnB w="9525" cap="flat" cmpd="sng">
                      <a:solidFill>
                        <a:srgbClr val="F3929D"/>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pSp>
        <p:nvGrpSpPr>
          <p:cNvPr id="329" name="Google Shape;329;gd034d8a788_0_0"/>
          <p:cNvGrpSpPr/>
          <p:nvPr/>
        </p:nvGrpSpPr>
        <p:grpSpPr>
          <a:xfrm>
            <a:off x="8848725" y="3666162"/>
            <a:ext cx="3072067" cy="2608053"/>
            <a:chOff x="8849045" y="3773699"/>
            <a:chExt cx="3072067" cy="2608053"/>
          </a:xfrm>
        </p:grpSpPr>
        <p:sp>
          <p:nvSpPr>
            <p:cNvPr id="330" name="Google Shape;330;gd034d8a788_0_0"/>
            <p:cNvSpPr/>
            <p:nvPr/>
          </p:nvSpPr>
          <p:spPr>
            <a:xfrm>
              <a:off x="8849045" y="4219576"/>
              <a:ext cx="3072067" cy="2162176"/>
            </a:xfrm>
            <a:custGeom>
              <a:avLst/>
              <a:gdLst/>
              <a:ahLst/>
              <a:cxnLst/>
              <a:rect l="l" t="t" r="r" b="b"/>
              <a:pathLst>
                <a:path w="3072067" h="2162176" fill="none" extrusionOk="0">
                  <a:moveTo>
                    <a:pt x="0" y="0"/>
                  </a:moveTo>
                  <a:cubicBezTo>
                    <a:pt x="105215" y="-15115"/>
                    <a:pt x="354751" y="-1409"/>
                    <a:pt x="522251" y="0"/>
                  </a:cubicBezTo>
                  <a:cubicBezTo>
                    <a:pt x="689751" y="1409"/>
                    <a:pt x="992001" y="12687"/>
                    <a:pt x="1136665" y="0"/>
                  </a:cubicBezTo>
                  <a:cubicBezTo>
                    <a:pt x="1281329" y="-12687"/>
                    <a:pt x="1516140" y="23898"/>
                    <a:pt x="1689637" y="0"/>
                  </a:cubicBezTo>
                  <a:cubicBezTo>
                    <a:pt x="1863134" y="-23898"/>
                    <a:pt x="2105018" y="-7191"/>
                    <a:pt x="2334771" y="0"/>
                  </a:cubicBezTo>
                  <a:cubicBezTo>
                    <a:pt x="2564524" y="7191"/>
                    <a:pt x="2895754" y="1231"/>
                    <a:pt x="3072067" y="0"/>
                  </a:cubicBezTo>
                  <a:cubicBezTo>
                    <a:pt x="3097526" y="179344"/>
                    <a:pt x="3049473" y="387447"/>
                    <a:pt x="3072067" y="540544"/>
                  </a:cubicBezTo>
                  <a:cubicBezTo>
                    <a:pt x="3094661" y="693641"/>
                    <a:pt x="3061304" y="983596"/>
                    <a:pt x="3072067" y="1124332"/>
                  </a:cubicBezTo>
                  <a:cubicBezTo>
                    <a:pt x="3082830" y="1265068"/>
                    <a:pt x="3050870" y="1475463"/>
                    <a:pt x="3072067" y="1600010"/>
                  </a:cubicBezTo>
                  <a:cubicBezTo>
                    <a:pt x="3093264" y="1724557"/>
                    <a:pt x="3077525" y="1928761"/>
                    <a:pt x="3072067" y="2162176"/>
                  </a:cubicBezTo>
                  <a:cubicBezTo>
                    <a:pt x="2940220" y="2137219"/>
                    <a:pt x="2622118" y="2161599"/>
                    <a:pt x="2457654" y="2162176"/>
                  </a:cubicBezTo>
                  <a:cubicBezTo>
                    <a:pt x="2293190" y="2162753"/>
                    <a:pt x="2135755" y="2170979"/>
                    <a:pt x="1904682" y="2162176"/>
                  </a:cubicBezTo>
                  <a:cubicBezTo>
                    <a:pt x="1673609" y="2153373"/>
                    <a:pt x="1469999" y="2168092"/>
                    <a:pt x="1290268" y="2162176"/>
                  </a:cubicBezTo>
                  <a:cubicBezTo>
                    <a:pt x="1110537" y="2156260"/>
                    <a:pt x="894507" y="2161021"/>
                    <a:pt x="737296" y="2162176"/>
                  </a:cubicBezTo>
                  <a:cubicBezTo>
                    <a:pt x="580085" y="2163331"/>
                    <a:pt x="196189" y="2178165"/>
                    <a:pt x="0" y="2162176"/>
                  </a:cubicBezTo>
                  <a:cubicBezTo>
                    <a:pt x="3402" y="1899432"/>
                    <a:pt x="17675" y="1788070"/>
                    <a:pt x="0" y="1578388"/>
                  </a:cubicBezTo>
                  <a:cubicBezTo>
                    <a:pt x="-17675" y="1368706"/>
                    <a:pt x="-17215" y="1299276"/>
                    <a:pt x="0" y="1102710"/>
                  </a:cubicBezTo>
                  <a:cubicBezTo>
                    <a:pt x="17215" y="906144"/>
                    <a:pt x="12475" y="785431"/>
                    <a:pt x="0" y="540544"/>
                  </a:cubicBezTo>
                  <a:cubicBezTo>
                    <a:pt x="-12475" y="295657"/>
                    <a:pt x="-21209" y="108782"/>
                    <a:pt x="0" y="0"/>
                  </a:cubicBezTo>
                  <a:close/>
                </a:path>
                <a:path w="3072067" h="2162176" extrusionOk="0">
                  <a:moveTo>
                    <a:pt x="0" y="0"/>
                  </a:moveTo>
                  <a:cubicBezTo>
                    <a:pt x="159782" y="-1737"/>
                    <a:pt x="334904" y="-4051"/>
                    <a:pt x="614413" y="0"/>
                  </a:cubicBezTo>
                  <a:cubicBezTo>
                    <a:pt x="893922" y="4051"/>
                    <a:pt x="973931" y="18542"/>
                    <a:pt x="1167385" y="0"/>
                  </a:cubicBezTo>
                  <a:cubicBezTo>
                    <a:pt x="1360839" y="-18542"/>
                    <a:pt x="1558025" y="-8863"/>
                    <a:pt x="1843240" y="0"/>
                  </a:cubicBezTo>
                  <a:cubicBezTo>
                    <a:pt x="2128455" y="8863"/>
                    <a:pt x="2168414" y="25508"/>
                    <a:pt x="2488374" y="0"/>
                  </a:cubicBezTo>
                  <a:cubicBezTo>
                    <a:pt x="2808334" y="-25508"/>
                    <a:pt x="2820070" y="15543"/>
                    <a:pt x="3072067" y="0"/>
                  </a:cubicBezTo>
                  <a:cubicBezTo>
                    <a:pt x="3093276" y="159533"/>
                    <a:pt x="3049800" y="401903"/>
                    <a:pt x="3072067" y="540544"/>
                  </a:cubicBezTo>
                  <a:cubicBezTo>
                    <a:pt x="3094334" y="679185"/>
                    <a:pt x="3066140" y="794967"/>
                    <a:pt x="3072067" y="1037844"/>
                  </a:cubicBezTo>
                  <a:cubicBezTo>
                    <a:pt x="3077994" y="1280721"/>
                    <a:pt x="3055952" y="1384307"/>
                    <a:pt x="3072067" y="1513523"/>
                  </a:cubicBezTo>
                  <a:cubicBezTo>
                    <a:pt x="3088182" y="1642739"/>
                    <a:pt x="3064489" y="1889993"/>
                    <a:pt x="3072067" y="2162176"/>
                  </a:cubicBezTo>
                  <a:cubicBezTo>
                    <a:pt x="2789278" y="2142636"/>
                    <a:pt x="2772703" y="2175063"/>
                    <a:pt x="2488374" y="2162176"/>
                  </a:cubicBezTo>
                  <a:cubicBezTo>
                    <a:pt x="2204045" y="2149289"/>
                    <a:pt x="2023240" y="2185084"/>
                    <a:pt x="1904682" y="2162176"/>
                  </a:cubicBezTo>
                  <a:cubicBezTo>
                    <a:pt x="1786124" y="2139268"/>
                    <a:pt x="1585682" y="2150463"/>
                    <a:pt x="1290268" y="2162176"/>
                  </a:cubicBezTo>
                  <a:cubicBezTo>
                    <a:pt x="994854" y="2173889"/>
                    <a:pt x="902625" y="2141569"/>
                    <a:pt x="768017" y="2162176"/>
                  </a:cubicBezTo>
                  <a:cubicBezTo>
                    <a:pt x="633409" y="2182783"/>
                    <a:pt x="315700" y="2171305"/>
                    <a:pt x="0" y="2162176"/>
                  </a:cubicBezTo>
                  <a:cubicBezTo>
                    <a:pt x="2093" y="1991662"/>
                    <a:pt x="3698" y="1872203"/>
                    <a:pt x="0" y="1686497"/>
                  </a:cubicBezTo>
                  <a:cubicBezTo>
                    <a:pt x="-3698" y="1500791"/>
                    <a:pt x="573" y="1313253"/>
                    <a:pt x="0" y="1167575"/>
                  </a:cubicBezTo>
                  <a:cubicBezTo>
                    <a:pt x="-573" y="1021897"/>
                    <a:pt x="24273" y="820336"/>
                    <a:pt x="0" y="670275"/>
                  </a:cubicBezTo>
                  <a:cubicBezTo>
                    <a:pt x="-24273" y="520214"/>
                    <a:pt x="21050" y="251803"/>
                    <a:pt x="0" y="0"/>
                  </a:cubicBezTo>
                  <a:close/>
                </a:path>
              </a:pathLst>
            </a:custGeom>
            <a:solidFill>
              <a:srgbClr val="2A2B40"/>
            </a:solidFill>
            <a:ln w="12700" cap="flat" cmpd="sng">
              <a:solidFill>
                <a:srgbClr val="F6949F"/>
              </a:solidFill>
              <a:prstDash val="solid"/>
              <a:miter lim="800000"/>
              <a:headEnd type="none" w="sm" len="sm"/>
              <a:tailEnd type="none" w="sm" len="sm"/>
            </a:ln>
          </p:spPr>
          <p:txBody>
            <a:bodyPr spcFirstLastPara="1" wrap="square" lIns="91425" tIns="45700" rIns="91425" bIns="45700" anchor="ctr" anchorCtr="0">
              <a:noAutofit/>
            </a:bodyPr>
            <a:lstStyle/>
            <a:p>
              <a:pPr marL="457200" marR="0" lvl="0" indent="-323850" algn="l" rtl="0">
                <a:spcBef>
                  <a:spcPts val="0"/>
                </a:spcBef>
                <a:spcAft>
                  <a:spcPts val="0"/>
                </a:spcAft>
                <a:buClr>
                  <a:schemeClr val="lt1"/>
                </a:buClr>
                <a:buSzPts val="1500"/>
                <a:buFont typeface="Calibri"/>
                <a:buChar char="●"/>
              </a:pPr>
              <a:r>
                <a:rPr lang="en-US" sz="1500">
                  <a:solidFill>
                    <a:schemeClr val="lt1"/>
                  </a:solidFill>
                  <a:latin typeface="Calibri"/>
                  <a:ea typeface="Calibri"/>
                  <a:cs typeface="Calibri"/>
                  <a:sym typeface="Calibri"/>
                </a:rPr>
                <a:t>Creatinine level has remained within optimal range around .9 </a:t>
              </a:r>
              <a:endParaRPr sz="1500">
                <a:solidFill>
                  <a:schemeClr val="lt1"/>
                </a:solidFill>
                <a:latin typeface="Calibri"/>
                <a:ea typeface="Calibri"/>
                <a:cs typeface="Calibri"/>
                <a:sym typeface="Calibri"/>
              </a:endParaRPr>
            </a:p>
            <a:p>
              <a:pPr marL="457200" lvl="0" indent="-323850" algn="l" rtl="0">
                <a:spcBef>
                  <a:spcPts val="0"/>
                </a:spcBef>
                <a:spcAft>
                  <a:spcPts val="0"/>
                </a:spcAft>
                <a:buClr>
                  <a:schemeClr val="lt1"/>
                </a:buClr>
                <a:buSzPts val="1500"/>
                <a:buFont typeface="Calibri"/>
                <a:buChar char="●"/>
              </a:pPr>
              <a:r>
                <a:rPr lang="en-US" sz="1500">
                  <a:solidFill>
                    <a:schemeClr val="lt1"/>
                  </a:solidFill>
                  <a:latin typeface="Calibri"/>
                  <a:ea typeface="Calibri"/>
                  <a:cs typeface="Calibri"/>
                  <a:sym typeface="Calibri"/>
                </a:rPr>
                <a:t>Creatinine level has decreased from .90 to .85 in 2014 and then increased to .95 by 2019.</a:t>
              </a:r>
              <a:endParaRPr sz="1500">
                <a:solidFill>
                  <a:schemeClr val="lt1"/>
                </a:solidFill>
                <a:latin typeface="Calibri"/>
                <a:ea typeface="Calibri"/>
                <a:cs typeface="Calibri"/>
                <a:sym typeface="Calibri"/>
              </a:endParaRPr>
            </a:p>
          </p:txBody>
        </p:sp>
        <p:sp>
          <p:nvSpPr>
            <p:cNvPr id="331" name="Google Shape;331;gd034d8a788_0_0"/>
            <p:cNvSpPr txBox="1"/>
            <p:nvPr/>
          </p:nvSpPr>
          <p:spPr>
            <a:xfrm>
              <a:off x="9099046" y="3773699"/>
              <a:ext cx="26043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&lt;Things to watch for&gt;</a:t>
              </a:r>
              <a:endParaRPr/>
            </a:p>
          </p:txBody>
        </p:sp>
      </p:grpSp>
      <p:sp>
        <p:nvSpPr>
          <p:cNvPr id="332" name="Google Shape;332;gd034d8a788_0_0"/>
          <p:cNvSpPr txBox="1"/>
          <p:nvPr/>
        </p:nvSpPr>
        <p:spPr>
          <a:xfrm>
            <a:off x="9077076" y="910835"/>
            <a:ext cx="2886000" cy="477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500" b="1">
                <a:solidFill>
                  <a:schemeClr val="lt1"/>
                </a:solidFill>
                <a:latin typeface="Calibri"/>
                <a:ea typeface="Calibri"/>
                <a:cs typeface="Calibri"/>
                <a:sym typeface="Calibri"/>
              </a:rPr>
              <a:t>Creatinine in Blood</a:t>
            </a:r>
            <a:endParaRPr/>
          </a:p>
        </p:txBody>
      </p:sp>
      <p:pic>
        <p:nvPicPr>
          <p:cNvPr id="333" name="Google Shape;333;gd034d8a788_0_0"/>
          <p:cNvPicPr preferRelativeResize="0"/>
          <p:nvPr/>
        </p:nvPicPr>
        <p:blipFill>
          <a:blip r:embed="rId3">
            <a:alphaModFix/>
          </a:blip>
          <a:stretch>
            <a:fillRect/>
          </a:stretch>
        </p:blipFill>
        <p:spPr>
          <a:xfrm>
            <a:off x="253300" y="768100"/>
            <a:ext cx="8214426" cy="4002938"/>
          </a:xfrm>
          <a:prstGeom prst="rect">
            <a:avLst/>
          </a:prstGeom>
          <a:noFill/>
          <a:ln>
            <a:noFill/>
          </a:ln>
        </p:spPr>
      </p:pic>
      <p:pic>
        <p:nvPicPr>
          <p:cNvPr id="334" name="Google Shape;334;gd034d8a788_0_0"/>
          <p:cNvPicPr preferRelativeResize="0"/>
          <p:nvPr/>
        </p:nvPicPr>
        <p:blipFill>
          <a:blip r:embed="rId4">
            <a:alphaModFix/>
          </a:blip>
          <a:stretch>
            <a:fillRect/>
          </a:stretch>
        </p:blipFill>
        <p:spPr>
          <a:xfrm>
            <a:off x="1131100" y="4919700"/>
            <a:ext cx="6096001" cy="19158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A2B40"/>
        </a:solidFill>
        <a:effectLst/>
      </p:bgPr>
    </p:bg>
    <p:spTree>
      <p:nvGrpSpPr>
        <p:cNvPr id="1" name="Shape 338"/>
        <p:cNvGrpSpPr/>
        <p:nvPr/>
      </p:nvGrpSpPr>
      <p:grpSpPr>
        <a:xfrm>
          <a:off x="0" y="0"/>
          <a:ext cx="0" cy="0"/>
          <a:chOff x="0" y="0"/>
          <a:chExt cx="0" cy="0"/>
        </a:xfrm>
      </p:grpSpPr>
      <p:sp>
        <p:nvSpPr>
          <p:cNvPr id="339" name="Google Shape;339;gd46d367881_1_74"/>
          <p:cNvSpPr/>
          <p:nvPr/>
        </p:nvSpPr>
        <p:spPr>
          <a:xfrm>
            <a:off x="1" y="-7715"/>
            <a:ext cx="12192000" cy="668100"/>
          </a:xfrm>
          <a:prstGeom prst="rect">
            <a:avLst/>
          </a:prstGeom>
          <a:solidFill>
            <a:schemeClr val="lt1"/>
          </a:solidFill>
          <a:ln>
            <a:noFill/>
          </a:ln>
        </p:spPr>
        <p:txBody>
          <a:bodyPr spcFirstLastPara="1" wrap="square" lIns="91425" tIns="45700" rIns="91425" bIns="45700" anchor="ctr" anchorCtr="0">
            <a:noAutofit/>
          </a:bodyPr>
          <a:lstStyle/>
          <a:p>
            <a:pPr marL="914400" marR="0" lvl="2" indent="0" algn="l" rtl="0">
              <a:spcBef>
                <a:spcPts val="0"/>
              </a:spcBef>
              <a:spcAft>
                <a:spcPts val="0"/>
              </a:spcAft>
              <a:buNone/>
            </a:pPr>
            <a:r>
              <a:rPr lang="en-US" sz="3000" b="1" i="1" u="none" strike="noStrike" cap="none">
                <a:solidFill>
                  <a:srgbClr val="3A3838"/>
                </a:solidFill>
                <a:latin typeface="Malgun Gothic"/>
                <a:ea typeface="Malgun Gothic"/>
                <a:cs typeface="Malgun Gothic"/>
                <a:sym typeface="Malgun Gothic"/>
              </a:rPr>
              <a:t>04 Data Visualization</a:t>
            </a:r>
            <a:endParaRPr sz="3000" b="0" i="0" u="none" strike="noStrike" cap="none">
              <a:solidFill>
                <a:srgbClr val="BFBFBF"/>
              </a:solidFill>
              <a:latin typeface="Malgun Gothic"/>
              <a:ea typeface="Malgun Gothic"/>
              <a:cs typeface="Malgun Gothic"/>
              <a:sym typeface="Malgun Gothic"/>
            </a:endParaRPr>
          </a:p>
        </p:txBody>
      </p:sp>
      <p:sp>
        <p:nvSpPr>
          <p:cNvPr id="340" name="Google Shape;340;gd46d367881_1_74"/>
          <p:cNvSpPr txBox="1"/>
          <p:nvPr/>
        </p:nvSpPr>
        <p:spPr>
          <a:xfrm>
            <a:off x="6096000" y="291042"/>
            <a:ext cx="62133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A2B40"/>
                </a:solidFill>
                <a:latin typeface="Arial"/>
                <a:ea typeface="Arial"/>
                <a:cs typeface="Arial"/>
                <a:sym typeface="Arial"/>
              </a:rPr>
              <a:t>[ </a:t>
            </a:r>
            <a:r>
              <a:rPr lang="en-US" sz="2000" b="1">
                <a:solidFill>
                  <a:srgbClr val="2A2B40"/>
                </a:solidFill>
              </a:rPr>
              <a:t>BUN - Chesta</a:t>
            </a:r>
            <a:r>
              <a:rPr lang="en-US" sz="2000" b="1">
                <a:solidFill>
                  <a:srgbClr val="2A2B40"/>
                </a:solidFill>
                <a:latin typeface="Arial"/>
                <a:ea typeface="Arial"/>
                <a:cs typeface="Arial"/>
                <a:sym typeface="Arial"/>
              </a:rPr>
              <a:t> ]</a:t>
            </a:r>
            <a:endParaRPr sz="2000">
              <a:solidFill>
                <a:srgbClr val="2A2B40"/>
              </a:solidFill>
              <a:latin typeface="Malgun Gothic"/>
              <a:ea typeface="Malgun Gothic"/>
              <a:cs typeface="Malgun Gothic"/>
              <a:sym typeface="Malgun Gothic"/>
            </a:endParaRPr>
          </a:p>
        </p:txBody>
      </p:sp>
      <p:sp>
        <p:nvSpPr>
          <p:cNvPr id="341" name="Google Shape;341;gd46d367881_1_74"/>
          <p:cNvSpPr/>
          <p:nvPr/>
        </p:nvSpPr>
        <p:spPr>
          <a:xfrm>
            <a:off x="1" y="-7715"/>
            <a:ext cx="12192000" cy="668100"/>
          </a:xfrm>
          <a:prstGeom prst="rect">
            <a:avLst/>
          </a:prstGeom>
          <a:solidFill>
            <a:schemeClr val="lt1"/>
          </a:solidFill>
          <a:ln>
            <a:noFill/>
          </a:ln>
        </p:spPr>
        <p:txBody>
          <a:bodyPr spcFirstLastPara="1" wrap="square" lIns="91425" tIns="45700" rIns="91425" bIns="45700" anchor="ctr" anchorCtr="0">
            <a:noAutofit/>
          </a:bodyPr>
          <a:lstStyle/>
          <a:p>
            <a:pPr marL="914400" marR="0" lvl="2" indent="0" algn="l" rtl="0">
              <a:spcBef>
                <a:spcPts val="0"/>
              </a:spcBef>
              <a:spcAft>
                <a:spcPts val="0"/>
              </a:spcAft>
              <a:buNone/>
            </a:pPr>
            <a:r>
              <a:rPr lang="en-US" sz="3000" b="1" i="1" u="none" strike="noStrike" cap="none">
                <a:solidFill>
                  <a:srgbClr val="3A3838"/>
                </a:solidFill>
              </a:rPr>
              <a:t>0</a:t>
            </a:r>
            <a:r>
              <a:rPr lang="en-US" sz="3000" b="1" i="1">
                <a:solidFill>
                  <a:srgbClr val="3A3838"/>
                </a:solidFill>
              </a:rPr>
              <a:t>3</a:t>
            </a:r>
            <a:r>
              <a:rPr lang="en-US" sz="3000" b="1" i="1" u="none" strike="noStrike" cap="none">
                <a:solidFill>
                  <a:srgbClr val="3A3838"/>
                </a:solidFill>
              </a:rPr>
              <a:t> Data Visualization-</a:t>
            </a:r>
            <a:r>
              <a:rPr lang="en-US" sz="3000" b="1" i="1" u="none" strike="noStrike" cap="none">
                <a:solidFill>
                  <a:srgbClr val="3A3838"/>
                </a:solidFill>
                <a:latin typeface="Calibri"/>
                <a:ea typeface="Calibri"/>
                <a:cs typeface="Calibri"/>
                <a:sym typeface="Calibri"/>
              </a:rPr>
              <a:t> </a:t>
            </a:r>
            <a:r>
              <a:rPr lang="en-US" sz="2000" b="1" i="1" u="none" strike="noStrike" cap="none">
                <a:solidFill>
                  <a:srgbClr val="3A3838"/>
                </a:solidFill>
                <a:latin typeface="Calibri"/>
                <a:ea typeface="Calibri"/>
                <a:cs typeface="Calibri"/>
                <a:sym typeface="Calibri"/>
              </a:rPr>
              <a:t>[</a:t>
            </a:r>
            <a:r>
              <a:rPr lang="en-US" sz="2000" b="1" i="1"/>
              <a:t>BLOOD UREA NITROGEN (BUN)</a:t>
            </a:r>
            <a:r>
              <a:rPr lang="en-US" sz="2000" b="1" i="1" u="none" strike="noStrike" cap="none">
                <a:solidFill>
                  <a:srgbClr val="2A2B40"/>
                </a:solidFill>
                <a:latin typeface="Arial"/>
                <a:ea typeface="Arial"/>
                <a:cs typeface="Arial"/>
                <a:sym typeface="Arial"/>
              </a:rPr>
              <a:t>]</a:t>
            </a:r>
            <a:endParaRPr sz="2000" b="0" i="1" u="none" strike="noStrike" cap="none">
              <a:solidFill>
                <a:srgbClr val="2A2B40"/>
              </a:solidFill>
              <a:latin typeface="Calibri"/>
              <a:ea typeface="Calibri"/>
              <a:cs typeface="Calibri"/>
              <a:sym typeface="Calibri"/>
            </a:endParaRPr>
          </a:p>
        </p:txBody>
      </p:sp>
      <p:cxnSp>
        <p:nvCxnSpPr>
          <p:cNvPr id="342" name="Google Shape;342;gd46d367881_1_74"/>
          <p:cNvCxnSpPr/>
          <p:nvPr/>
        </p:nvCxnSpPr>
        <p:spPr>
          <a:xfrm>
            <a:off x="8669600" y="971550"/>
            <a:ext cx="0" cy="5600700"/>
          </a:xfrm>
          <a:prstGeom prst="straightConnector1">
            <a:avLst/>
          </a:prstGeom>
          <a:noFill/>
          <a:ln w="19050" cap="flat" cmpd="sng">
            <a:solidFill>
              <a:srgbClr val="F6949F"/>
            </a:solidFill>
            <a:prstDash val="dash"/>
            <a:miter lim="800000"/>
            <a:headEnd type="none" w="sm" len="sm"/>
            <a:tailEnd type="none" w="sm" len="sm"/>
          </a:ln>
        </p:spPr>
      </p:cxnSp>
      <p:graphicFrame>
        <p:nvGraphicFramePr>
          <p:cNvPr id="343" name="Google Shape;343;gd46d367881_1_74"/>
          <p:cNvGraphicFramePr/>
          <p:nvPr/>
        </p:nvGraphicFramePr>
        <p:xfrm>
          <a:off x="8794775" y="1638276"/>
          <a:ext cx="3304850" cy="647700"/>
        </p:xfrm>
        <a:graphic>
          <a:graphicData uri="http://schemas.openxmlformats.org/drawingml/2006/table">
            <a:tbl>
              <a:tblPr>
                <a:noFill/>
                <a:tableStyleId>{5FCCA698-B320-4417-8311-28D358C9C363}</a:tableStyleId>
              </a:tblPr>
              <a:tblGrid>
                <a:gridCol w="1904675">
                  <a:extLst>
                    <a:ext uri="{9D8B030D-6E8A-4147-A177-3AD203B41FA5}">
                      <a16:colId xmlns:a16="http://schemas.microsoft.com/office/drawing/2014/main" val="20000"/>
                    </a:ext>
                  </a:extLst>
                </a:gridCol>
                <a:gridCol w="1400175">
                  <a:extLst>
                    <a:ext uri="{9D8B030D-6E8A-4147-A177-3AD203B41FA5}">
                      <a16:colId xmlns:a16="http://schemas.microsoft.com/office/drawing/2014/main" val="20001"/>
                    </a:ext>
                  </a:extLst>
                </a:gridCol>
              </a:tblGrid>
              <a:tr h="307225">
                <a:tc>
                  <a:txBody>
                    <a:bodyPr/>
                    <a:lstStyle/>
                    <a:p>
                      <a:pPr marL="0" marR="0" lvl="0" indent="0" algn="ctr" rtl="0">
                        <a:spcBef>
                          <a:spcPts val="0"/>
                        </a:spcBef>
                        <a:spcAft>
                          <a:spcPts val="0"/>
                        </a:spcAft>
                        <a:buNone/>
                      </a:pPr>
                      <a:r>
                        <a:rPr lang="en-US" sz="1800" b="1" i="0" u="none" strike="noStrike" cap="none">
                          <a:solidFill>
                            <a:srgbClr val="000000"/>
                          </a:solidFill>
                          <a:latin typeface="Calibri"/>
                          <a:ea typeface="Calibri"/>
                          <a:cs typeface="Calibri"/>
                          <a:sym typeface="Calibri"/>
                        </a:rPr>
                        <a:t> </a:t>
                      </a:r>
                      <a:r>
                        <a:rPr lang="en-US" sz="1800" b="1" i="0" u="none" strike="noStrike" cap="none">
                          <a:solidFill>
                            <a:schemeClr val="lt1"/>
                          </a:solidFill>
                          <a:latin typeface="Calibri"/>
                          <a:ea typeface="Calibri"/>
                          <a:cs typeface="Calibri"/>
                          <a:sym typeface="Calibri"/>
                        </a:rPr>
                        <a:t>Levels </a:t>
                      </a:r>
                      <a:endParaRPr/>
                    </a:p>
                  </a:txBody>
                  <a:tcPr marL="7625" marR="7625" marT="7625" marB="0" anchor="b">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12700" cap="flat" cmpd="sng">
                      <a:solidFill>
                        <a:srgbClr val="F3929D"/>
                      </a:solidFill>
                      <a:prstDash val="solid"/>
                      <a:round/>
                      <a:headEnd type="none" w="sm" len="sm"/>
                      <a:tailEnd type="none" w="sm" len="sm"/>
                    </a:lnT>
                    <a:lnB w="12700" cap="flat" cmpd="sng">
                      <a:solidFill>
                        <a:srgbClr val="F3929D"/>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i="0" u="none" strike="noStrike" cap="none">
                          <a:solidFill>
                            <a:srgbClr val="000000"/>
                          </a:solidFill>
                          <a:latin typeface="Calibri"/>
                          <a:ea typeface="Calibri"/>
                          <a:cs typeface="Calibri"/>
                          <a:sym typeface="Calibri"/>
                        </a:rPr>
                        <a:t> </a:t>
                      </a:r>
                      <a:r>
                        <a:rPr lang="en-US" sz="1800" b="1" u="none" strike="noStrike" cap="none">
                          <a:solidFill>
                            <a:schemeClr val="lt1"/>
                          </a:solidFill>
                          <a:latin typeface="Calibri"/>
                          <a:ea typeface="Calibri"/>
                          <a:cs typeface="Calibri"/>
                          <a:sym typeface="Calibri"/>
                        </a:rPr>
                        <a:t>Status</a:t>
                      </a:r>
                      <a:endParaRPr sz="1800" b="1" i="0" u="none" strike="noStrike" cap="none">
                        <a:solidFill>
                          <a:schemeClr val="lt1"/>
                        </a:solidFill>
                        <a:latin typeface="Calibri"/>
                        <a:ea typeface="Calibri"/>
                        <a:cs typeface="Calibri"/>
                        <a:sym typeface="Calibri"/>
                      </a:endParaRPr>
                    </a:p>
                  </a:txBody>
                  <a:tcPr marL="7625" marR="7625" marT="7625" marB="0" anchor="b">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12700" cap="flat" cmpd="sng">
                      <a:solidFill>
                        <a:srgbClr val="F3929D"/>
                      </a:solidFill>
                      <a:prstDash val="solid"/>
                      <a:round/>
                      <a:headEnd type="none" w="sm" len="sm"/>
                      <a:tailEnd type="none" w="sm" len="sm"/>
                    </a:lnT>
                    <a:lnB w="12700" cap="flat" cmpd="sng">
                      <a:solidFill>
                        <a:srgbClr val="F3929D"/>
                      </a:solidFill>
                      <a:prstDash val="solid"/>
                      <a:round/>
                      <a:headEnd type="none" w="sm" len="sm"/>
                      <a:tailEnd type="none" w="sm" len="sm"/>
                    </a:lnB>
                  </a:tcPr>
                </a:tc>
                <a:extLst>
                  <a:ext uri="{0D108BD9-81ED-4DB2-BD59-A6C34878D82A}">
                    <a16:rowId xmlns:a16="http://schemas.microsoft.com/office/drawing/2014/main" val="10000"/>
                  </a:ext>
                </a:extLst>
              </a:tr>
              <a:tr h="340475">
                <a:tc>
                  <a:txBody>
                    <a:bodyPr/>
                    <a:lstStyle/>
                    <a:p>
                      <a:pPr marL="0" marR="0" lvl="0" indent="0" algn="ctr" rtl="0">
                        <a:spcBef>
                          <a:spcPts val="0"/>
                        </a:spcBef>
                        <a:spcAft>
                          <a:spcPts val="0"/>
                        </a:spcAft>
                        <a:buNone/>
                      </a:pPr>
                      <a:r>
                        <a:rPr lang="en-US" sz="1500" b="1">
                          <a:solidFill>
                            <a:schemeClr val="lt1"/>
                          </a:solidFill>
                          <a:latin typeface="Calibri"/>
                          <a:ea typeface="Calibri"/>
                          <a:cs typeface="Calibri"/>
                          <a:sym typeface="Calibri"/>
                        </a:rPr>
                        <a:t>BUN: 7- 20 MG </a:t>
                      </a:r>
                      <a:endParaRPr/>
                    </a:p>
                  </a:txBody>
                  <a:tcPr marL="7625" marR="7625" marT="7625" marB="0" anchor="ctr">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12700" cap="flat" cmpd="sng">
                      <a:solidFill>
                        <a:srgbClr val="F3929D"/>
                      </a:solidFill>
                      <a:prstDash val="solid"/>
                      <a:round/>
                      <a:headEnd type="none" w="sm" len="sm"/>
                      <a:tailEnd type="none" w="sm" len="sm"/>
                    </a:lnT>
                    <a:lnB w="9525" cap="flat" cmpd="sng">
                      <a:solidFill>
                        <a:srgbClr val="F3929D"/>
                      </a:solidFill>
                      <a:prstDash val="solid"/>
                      <a:round/>
                      <a:headEnd type="none" w="sm" len="sm"/>
                      <a:tailEnd type="none" w="sm" len="sm"/>
                    </a:lnB>
                  </a:tcPr>
                </a:tc>
                <a:tc>
                  <a:txBody>
                    <a:bodyPr/>
                    <a:lstStyle/>
                    <a:p>
                      <a:pPr marL="0" marR="0" lvl="0" indent="0" algn="ctr" rtl="0">
                        <a:spcBef>
                          <a:spcPts val="0"/>
                        </a:spcBef>
                        <a:spcAft>
                          <a:spcPts val="0"/>
                        </a:spcAft>
                        <a:buNone/>
                      </a:pPr>
                      <a:r>
                        <a:rPr lang="en-US" sz="1500" b="1" dirty="0">
                          <a:solidFill>
                            <a:schemeClr val="lt1"/>
                          </a:solidFill>
                          <a:latin typeface="Calibri"/>
                          <a:ea typeface="Calibri"/>
                          <a:cs typeface="Calibri"/>
                          <a:sym typeface="Calibri"/>
                        </a:rPr>
                        <a:t>Optimal</a:t>
                      </a:r>
                      <a:endParaRPr dirty="0"/>
                    </a:p>
                  </a:txBody>
                  <a:tcPr marL="7625" marR="7625" marT="7625" marB="0" anchor="ctr">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12700" cap="flat" cmpd="sng">
                      <a:solidFill>
                        <a:srgbClr val="F3929D"/>
                      </a:solidFill>
                      <a:prstDash val="solid"/>
                      <a:round/>
                      <a:headEnd type="none" w="sm" len="sm"/>
                      <a:tailEnd type="none" w="sm" len="sm"/>
                    </a:lnT>
                    <a:lnB w="9525" cap="flat" cmpd="sng">
                      <a:solidFill>
                        <a:srgbClr val="F3929D"/>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pSp>
        <p:nvGrpSpPr>
          <p:cNvPr id="344" name="Google Shape;344;gd46d367881_1_74"/>
          <p:cNvGrpSpPr/>
          <p:nvPr/>
        </p:nvGrpSpPr>
        <p:grpSpPr>
          <a:xfrm>
            <a:off x="8848725" y="3139687"/>
            <a:ext cx="3072067" cy="3132505"/>
            <a:chOff x="8849045" y="3247224"/>
            <a:chExt cx="3072067" cy="3132505"/>
          </a:xfrm>
        </p:grpSpPr>
        <p:sp>
          <p:nvSpPr>
            <p:cNvPr id="345" name="Google Shape;345;gd46d367881_1_74"/>
            <p:cNvSpPr/>
            <p:nvPr/>
          </p:nvSpPr>
          <p:spPr>
            <a:xfrm>
              <a:off x="8849045" y="4028363"/>
              <a:ext cx="3072067" cy="2351366"/>
            </a:xfrm>
            <a:custGeom>
              <a:avLst/>
              <a:gdLst/>
              <a:ahLst/>
              <a:cxnLst/>
              <a:rect l="l" t="t" r="r" b="b"/>
              <a:pathLst>
                <a:path w="3072067" h="2162176" fill="none" extrusionOk="0">
                  <a:moveTo>
                    <a:pt x="0" y="0"/>
                  </a:moveTo>
                  <a:cubicBezTo>
                    <a:pt x="105215" y="-15115"/>
                    <a:pt x="354751" y="-1409"/>
                    <a:pt x="522251" y="0"/>
                  </a:cubicBezTo>
                  <a:cubicBezTo>
                    <a:pt x="689751" y="1409"/>
                    <a:pt x="992001" y="12687"/>
                    <a:pt x="1136665" y="0"/>
                  </a:cubicBezTo>
                  <a:cubicBezTo>
                    <a:pt x="1281329" y="-12687"/>
                    <a:pt x="1516140" y="23898"/>
                    <a:pt x="1689637" y="0"/>
                  </a:cubicBezTo>
                  <a:cubicBezTo>
                    <a:pt x="1863134" y="-23898"/>
                    <a:pt x="2105018" y="-7191"/>
                    <a:pt x="2334771" y="0"/>
                  </a:cubicBezTo>
                  <a:cubicBezTo>
                    <a:pt x="2564524" y="7191"/>
                    <a:pt x="2895754" y="1231"/>
                    <a:pt x="3072067" y="0"/>
                  </a:cubicBezTo>
                  <a:cubicBezTo>
                    <a:pt x="3097526" y="179344"/>
                    <a:pt x="3049473" y="387447"/>
                    <a:pt x="3072067" y="540544"/>
                  </a:cubicBezTo>
                  <a:cubicBezTo>
                    <a:pt x="3094661" y="693641"/>
                    <a:pt x="3061304" y="983596"/>
                    <a:pt x="3072067" y="1124332"/>
                  </a:cubicBezTo>
                  <a:cubicBezTo>
                    <a:pt x="3082830" y="1265068"/>
                    <a:pt x="3050870" y="1475463"/>
                    <a:pt x="3072067" y="1600010"/>
                  </a:cubicBezTo>
                  <a:cubicBezTo>
                    <a:pt x="3093264" y="1724557"/>
                    <a:pt x="3077525" y="1928761"/>
                    <a:pt x="3072067" y="2162176"/>
                  </a:cubicBezTo>
                  <a:cubicBezTo>
                    <a:pt x="2940220" y="2137219"/>
                    <a:pt x="2622118" y="2161599"/>
                    <a:pt x="2457654" y="2162176"/>
                  </a:cubicBezTo>
                  <a:cubicBezTo>
                    <a:pt x="2293190" y="2162753"/>
                    <a:pt x="2135755" y="2170979"/>
                    <a:pt x="1904682" y="2162176"/>
                  </a:cubicBezTo>
                  <a:cubicBezTo>
                    <a:pt x="1673609" y="2153373"/>
                    <a:pt x="1469999" y="2168092"/>
                    <a:pt x="1290268" y="2162176"/>
                  </a:cubicBezTo>
                  <a:cubicBezTo>
                    <a:pt x="1110537" y="2156260"/>
                    <a:pt x="894507" y="2161021"/>
                    <a:pt x="737296" y="2162176"/>
                  </a:cubicBezTo>
                  <a:cubicBezTo>
                    <a:pt x="580085" y="2163331"/>
                    <a:pt x="196189" y="2178165"/>
                    <a:pt x="0" y="2162176"/>
                  </a:cubicBezTo>
                  <a:cubicBezTo>
                    <a:pt x="3402" y="1899432"/>
                    <a:pt x="17675" y="1788070"/>
                    <a:pt x="0" y="1578388"/>
                  </a:cubicBezTo>
                  <a:cubicBezTo>
                    <a:pt x="-17675" y="1368706"/>
                    <a:pt x="-17215" y="1299276"/>
                    <a:pt x="0" y="1102710"/>
                  </a:cubicBezTo>
                  <a:cubicBezTo>
                    <a:pt x="17215" y="906144"/>
                    <a:pt x="12475" y="785431"/>
                    <a:pt x="0" y="540544"/>
                  </a:cubicBezTo>
                  <a:cubicBezTo>
                    <a:pt x="-12475" y="295657"/>
                    <a:pt x="-21209" y="108782"/>
                    <a:pt x="0" y="0"/>
                  </a:cubicBezTo>
                  <a:close/>
                </a:path>
                <a:path w="3072067" h="2162176" extrusionOk="0">
                  <a:moveTo>
                    <a:pt x="0" y="0"/>
                  </a:moveTo>
                  <a:cubicBezTo>
                    <a:pt x="159782" y="-1737"/>
                    <a:pt x="334904" y="-4051"/>
                    <a:pt x="614413" y="0"/>
                  </a:cubicBezTo>
                  <a:cubicBezTo>
                    <a:pt x="893922" y="4051"/>
                    <a:pt x="973931" y="18542"/>
                    <a:pt x="1167385" y="0"/>
                  </a:cubicBezTo>
                  <a:cubicBezTo>
                    <a:pt x="1360839" y="-18542"/>
                    <a:pt x="1558025" y="-8863"/>
                    <a:pt x="1843240" y="0"/>
                  </a:cubicBezTo>
                  <a:cubicBezTo>
                    <a:pt x="2128455" y="8863"/>
                    <a:pt x="2168414" y="25508"/>
                    <a:pt x="2488374" y="0"/>
                  </a:cubicBezTo>
                  <a:cubicBezTo>
                    <a:pt x="2808334" y="-25508"/>
                    <a:pt x="2820070" y="15543"/>
                    <a:pt x="3072067" y="0"/>
                  </a:cubicBezTo>
                  <a:cubicBezTo>
                    <a:pt x="3093276" y="159533"/>
                    <a:pt x="3049800" y="401903"/>
                    <a:pt x="3072067" y="540544"/>
                  </a:cubicBezTo>
                  <a:cubicBezTo>
                    <a:pt x="3094334" y="679185"/>
                    <a:pt x="3066140" y="794967"/>
                    <a:pt x="3072067" y="1037844"/>
                  </a:cubicBezTo>
                  <a:cubicBezTo>
                    <a:pt x="3077994" y="1280721"/>
                    <a:pt x="3055952" y="1384307"/>
                    <a:pt x="3072067" y="1513523"/>
                  </a:cubicBezTo>
                  <a:cubicBezTo>
                    <a:pt x="3088182" y="1642739"/>
                    <a:pt x="3064489" y="1889993"/>
                    <a:pt x="3072067" y="2162176"/>
                  </a:cubicBezTo>
                  <a:cubicBezTo>
                    <a:pt x="2789278" y="2142636"/>
                    <a:pt x="2772703" y="2175063"/>
                    <a:pt x="2488374" y="2162176"/>
                  </a:cubicBezTo>
                  <a:cubicBezTo>
                    <a:pt x="2204045" y="2149289"/>
                    <a:pt x="2023240" y="2185084"/>
                    <a:pt x="1904682" y="2162176"/>
                  </a:cubicBezTo>
                  <a:cubicBezTo>
                    <a:pt x="1786124" y="2139268"/>
                    <a:pt x="1585682" y="2150463"/>
                    <a:pt x="1290268" y="2162176"/>
                  </a:cubicBezTo>
                  <a:cubicBezTo>
                    <a:pt x="994854" y="2173889"/>
                    <a:pt x="902625" y="2141569"/>
                    <a:pt x="768017" y="2162176"/>
                  </a:cubicBezTo>
                  <a:cubicBezTo>
                    <a:pt x="633409" y="2182783"/>
                    <a:pt x="315700" y="2171305"/>
                    <a:pt x="0" y="2162176"/>
                  </a:cubicBezTo>
                  <a:cubicBezTo>
                    <a:pt x="2093" y="1991662"/>
                    <a:pt x="3698" y="1872203"/>
                    <a:pt x="0" y="1686497"/>
                  </a:cubicBezTo>
                  <a:cubicBezTo>
                    <a:pt x="-3698" y="1500791"/>
                    <a:pt x="573" y="1313253"/>
                    <a:pt x="0" y="1167575"/>
                  </a:cubicBezTo>
                  <a:cubicBezTo>
                    <a:pt x="-573" y="1021897"/>
                    <a:pt x="24273" y="820336"/>
                    <a:pt x="0" y="670275"/>
                  </a:cubicBezTo>
                  <a:cubicBezTo>
                    <a:pt x="-24273" y="520214"/>
                    <a:pt x="21050" y="251803"/>
                    <a:pt x="0" y="0"/>
                  </a:cubicBezTo>
                  <a:close/>
                </a:path>
              </a:pathLst>
            </a:custGeom>
            <a:solidFill>
              <a:srgbClr val="2A2B40"/>
            </a:solidFill>
            <a:ln w="12700" cap="flat" cmpd="sng">
              <a:solidFill>
                <a:srgbClr val="F6949F"/>
              </a:solidFill>
              <a:prstDash val="solid"/>
              <a:miter lim="800000"/>
              <a:headEnd type="none" w="sm" len="sm"/>
              <a:tailEnd type="none" w="sm" len="sm"/>
            </a:ln>
          </p:spPr>
          <p:txBody>
            <a:bodyPr spcFirstLastPara="1" wrap="square" lIns="91425" tIns="45700" rIns="91425" bIns="45700" anchor="ctr" anchorCtr="0">
              <a:noAutofit/>
            </a:bodyPr>
            <a:lstStyle/>
            <a:p>
              <a:pPr marL="457200" marR="0" lvl="0" indent="-323850" algn="l" rtl="0">
                <a:spcBef>
                  <a:spcPts val="0"/>
                </a:spcBef>
                <a:spcAft>
                  <a:spcPts val="0"/>
                </a:spcAft>
                <a:buClr>
                  <a:schemeClr val="lt1"/>
                </a:buClr>
                <a:buSzPts val="1500"/>
                <a:buFont typeface="Calibri"/>
                <a:buChar char="●"/>
              </a:pPr>
              <a:r>
                <a:rPr lang="en-US" sz="1500">
                  <a:solidFill>
                    <a:schemeClr val="lt1"/>
                  </a:solidFill>
                  <a:latin typeface="Calibri"/>
                  <a:ea typeface="Calibri"/>
                  <a:cs typeface="Calibri"/>
                  <a:sym typeface="Calibri"/>
                </a:rPr>
                <a:t>BUN level has kept decreasing overtime from 20 in 2015  to 16 by 2020.</a:t>
              </a:r>
              <a:endParaRPr sz="1500">
                <a:solidFill>
                  <a:schemeClr val="lt1"/>
                </a:solidFill>
                <a:latin typeface="Calibri"/>
                <a:ea typeface="Calibri"/>
                <a:cs typeface="Calibri"/>
                <a:sym typeface="Calibri"/>
              </a:endParaRPr>
            </a:p>
            <a:p>
              <a:pPr marL="457200" lvl="0" indent="-323850" algn="l" rtl="0">
                <a:spcBef>
                  <a:spcPts val="0"/>
                </a:spcBef>
                <a:spcAft>
                  <a:spcPts val="0"/>
                </a:spcAft>
                <a:buClr>
                  <a:schemeClr val="lt1"/>
                </a:buClr>
                <a:buSzPts val="1500"/>
                <a:buFont typeface="Calibri"/>
                <a:buChar char="●"/>
              </a:pPr>
              <a:r>
                <a:rPr lang="en-US" sz="1500">
                  <a:solidFill>
                    <a:schemeClr val="lt1"/>
                  </a:solidFill>
                  <a:latin typeface="Calibri"/>
                  <a:ea typeface="Calibri"/>
                  <a:cs typeface="Calibri"/>
                  <a:sym typeface="Calibri"/>
                </a:rPr>
                <a:t>BUN level usually increase as you grow older, but we see reverse trend here.</a:t>
              </a:r>
              <a:endParaRPr sz="1500">
                <a:solidFill>
                  <a:schemeClr val="lt1"/>
                </a:solidFill>
                <a:latin typeface="Calibri"/>
                <a:ea typeface="Calibri"/>
                <a:cs typeface="Calibri"/>
                <a:sym typeface="Calibri"/>
              </a:endParaRPr>
            </a:p>
          </p:txBody>
        </p:sp>
        <p:sp>
          <p:nvSpPr>
            <p:cNvPr id="346" name="Google Shape;346;gd46d367881_1_74"/>
            <p:cNvSpPr txBox="1"/>
            <p:nvPr/>
          </p:nvSpPr>
          <p:spPr>
            <a:xfrm>
              <a:off x="9082934" y="3247224"/>
              <a:ext cx="26043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&lt;Things to watch for&gt;</a:t>
              </a:r>
              <a:endParaRPr/>
            </a:p>
          </p:txBody>
        </p:sp>
      </p:grpSp>
      <p:sp>
        <p:nvSpPr>
          <p:cNvPr id="347" name="Google Shape;347;gd46d367881_1_74"/>
          <p:cNvSpPr txBox="1"/>
          <p:nvPr/>
        </p:nvSpPr>
        <p:spPr>
          <a:xfrm>
            <a:off x="9077076" y="910835"/>
            <a:ext cx="2886000" cy="477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500" b="1">
                <a:solidFill>
                  <a:schemeClr val="lt1"/>
                </a:solidFill>
                <a:latin typeface="Calibri"/>
                <a:ea typeface="Calibri"/>
                <a:cs typeface="Calibri"/>
                <a:sym typeface="Calibri"/>
              </a:rPr>
              <a:t>BUN in Blood</a:t>
            </a:r>
            <a:endParaRPr/>
          </a:p>
        </p:txBody>
      </p:sp>
      <p:pic>
        <p:nvPicPr>
          <p:cNvPr id="348" name="Google Shape;348;gd46d367881_1_74"/>
          <p:cNvPicPr preferRelativeResize="0"/>
          <p:nvPr/>
        </p:nvPicPr>
        <p:blipFill>
          <a:blip r:embed="rId3">
            <a:alphaModFix/>
          </a:blip>
          <a:stretch>
            <a:fillRect/>
          </a:stretch>
        </p:blipFill>
        <p:spPr>
          <a:xfrm>
            <a:off x="104050" y="1200150"/>
            <a:ext cx="8440376" cy="4933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A2B40"/>
        </a:solidFill>
        <a:effectLst/>
      </p:bgPr>
    </p:bg>
    <p:spTree>
      <p:nvGrpSpPr>
        <p:cNvPr id="1" name="Shape 352"/>
        <p:cNvGrpSpPr/>
        <p:nvPr/>
      </p:nvGrpSpPr>
      <p:grpSpPr>
        <a:xfrm>
          <a:off x="0" y="0"/>
          <a:ext cx="0" cy="0"/>
          <a:chOff x="0" y="0"/>
          <a:chExt cx="0" cy="0"/>
        </a:xfrm>
      </p:grpSpPr>
      <p:sp>
        <p:nvSpPr>
          <p:cNvPr id="353" name="Google Shape;353;gd59998280a_1_5"/>
          <p:cNvSpPr/>
          <p:nvPr/>
        </p:nvSpPr>
        <p:spPr>
          <a:xfrm>
            <a:off x="1" y="-7715"/>
            <a:ext cx="12192000" cy="668100"/>
          </a:xfrm>
          <a:prstGeom prst="rect">
            <a:avLst/>
          </a:prstGeom>
          <a:solidFill>
            <a:schemeClr val="lt1"/>
          </a:solidFill>
          <a:ln>
            <a:noFill/>
          </a:ln>
        </p:spPr>
        <p:txBody>
          <a:bodyPr spcFirstLastPara="1" wrap="square" lIns="91425" tIns="45700" rIns="91425" bIns="45700" anchor="ctr" anchorCtr="0">
            <a:noAutofit/>
          </a:bodyPr>
          <a:lstStyle/>
          <a:p>
            <a:pPr marL="914400" marR="0" lvl="2" indent="0" algn="l" rtl="0">
              <a:spcBef>
                <a:spcPts val="0"/>
              </a:spcBef>
              <a:spcAft>
                <a:spcPts val="0"/>
              </a:spcAft>
              <a:buNone/>
            </a:pPr>
            <a:r>
              <a:rPr lang="en-US" sz="3000" b="1" i="1" u="none" strike="noStrike" cap="none">
                <a:solidFill>
                  <a:srgbClr val="3A3838"/>
                </a:solidFill>
              </a:rPr>
              <a:t>0</a:t>
            </a:r>
            <a:r>
              <a:rPr lang="en-US" sz="3000" b="1" i="1">
                <a:solidFill>
                  <a:srgbClr val="3A3838"/>
                </a:solidFill>
              </a:rPr>
              <a:t>3</a:t>
            </a:r>
            <a:r>
              <a:rPr lang="en-US" sz="3000" b="1" i="1" u="none" strike="noStrike" cap="none">
                <a:solidFill>
                  <a:srgbClr val="3A3838"/>
                </a:solidFill>
              </a:rPr>
              <a:t> Data Visualization-</a:t>
            </a:r>
            <a:r>
              <a:rPr lang="en-US" sz="3000" b="1" i="1" u="none" strike="noStrike" cap="none">
                <a:solidFill>
                  <a:srgbClr val="3A3838"/>
                </a:solidFill>
                <a:latin typeface="Malgun Gothic"/>
                <a:ea typeface="Malgun Gothic"/>
                <a:cs typeface="Malgun Gothic"/>
                <a:sym typeface="Malgun Gothic"/>
              </a:rPr>
              <a:t> </a:t>
            </a:r>
            <a:r>
              <a:rPr lang="en-US" sz="2000" b="1" i="1" u="none" strike="noStrike" cap="none">
                <a:solidFill>
                  <a:srgbClr val="3A3838"/>
                </a:solidFill>
                <a:latin typeface="Calibri"/>
                <a:ea typeface="Calibri"/>
                <a:cs typeface="Calibri"/>
                <a:sym typeface="Calibri"/>
              </a:rPr>
              <a:t>[</a:t>
            </a:r>
            <a:r>
              <a:rPr lang="en-US" sz="2000" b="1" i="1" u="none" strike="noStrike" cap="none">
                <a:solidFill>
                  <a:srgbClr val="2A2B40"/>
                </a:solidFill>
                <a:latin typeface="Arial"/>
                <a:ea typeface="Arial"/>
                <a:cs typeface="Arial"/>
                <a:sym typeface="Arial"/>
              </a:rPr>
              <a:t>Variables]</a:t>
            </a:r>
            <a:endParaRPr sz="2000" b="0" i="1" u="none" strike="noStrike" cap="none">
              <a:solidFill>
                <a:srgbClr val="2A2B40"/>
              </a:solidFill>
              <a:latin typeface="Calibri"/>
              <a:ea typeface="Calibri"/>
              <a:cs typeface="Calibri"/>
              <a:sym typeface="Calibri"/>
            </a:endParaRPr>
          </a:p>
        </p:txBody>
      </p:sp>
      <p:grpSp>
        <p:nvGrpSpPr>
          <p:cNvPr id="354" name="Google Shape;354;gd59998280a_1_5"/>
          <p:cNvGrpSpPr/>
          <p:nvPr/>
        </p:nvGrpSpPr>
        <p:grpSpPr>
          <a:xfrm>
            <a:off x="7215067" y="3345761"/>
            <a:ext cx="2138700" cy="619800"/>
            <a:chOff x="7215067" y="3345761"/>
            <a:chExt cx="2138700" cy="619800"/>
          </a:xfrm>
        </p:grpSpPr>
        <p:cxnSp>
          <p:nvCxnSpPr>
            <p:cNvPr id="355" name="Google Shape;355;gd59998280a_1_5"/>
            <p:cNvCxnSpPr/>
            <p:nvPr/>
          </p:nvCxnSpPr>
          <p:spPr>
            <a:xfrm>
              <a:off x="7215067" y="3697527"/>
              <a:ext cx="2138700" cy="0"/>
            </a:xfrm>
            <a:prstGeom prst="straightConnector1">
              <a:avLst/>
            </a:prstGeom>
            <a:noFill/>
            <a:ln w="28575" cap="flat" cmpd="sng">
              <a:solidFill>
                <a:srgbClr val="F6949F"/>
              </a:solidFill>
              <a:prstDash val="solid"/>
              <a:round/>
              <a:headEnd type="none" w="sm" len="sm"/>
              <a:tailEnd type="triangle" w="med" len="med"/>
            </a:ln>
          </p:spPr>
        </p:cxnSp>
        <p:sp>
          <p:nvSpPr>
            <p:cNvPr id="356" name="Google Shape;356;gd59998280a_1_5"/>
            <p:cNvSpPr txBox="1"/>
            <p:nvPr/>
          </p:nvSpPr>
          <p:spPr>
            <a:xfrm>
              <a:off x="7700653" y="3345761"/>
              <a:ext cx="1167600" cy="619800"/>
            </a:xfrm>
            <a:prstGeom prst="rect">
              <a:avLst/>
            </a:prstGeom>
            <a:solidFill>
              <a:srgbClr val="2A2B40"/>
            </a:solidFill>
            <a:ln w="9525" cap="flat" cmpd="sng">
              <a:solidFill>
                <a:srgbClr val="2A2B4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Calibri"/>
                  <a:ea typeface="Calibri"/>
                  <a:cs typeface="Calibri"/>
                  <a:sym typeface="Calibri"/>
                </a:rPr>
                <a:t>All </a:t>
              </a:r>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Calibri"/>
                  <a:ea typeface="Calibri"/>
                  <a:cs typeface="Calibri"/>
                  <a:sym typeface="Calibri"/>
                </a:rPr>
                <a:t>related to</a:t>
              </a:r>
              <a:endParaRPr sz="1800" b="0" i="0" u="none" strike="noStrike" cap="none">
                <a:solidFill>
                  <a:schemeClr val="lt1"/>
                </a:solidFill>
                <a:latin typeface="Calibri"/>
                <a:ea typeface="Calibri"/>
                <a:cs typeface="Calibri"/>
                <a:sym typeface="Calibri"/>
              </a:endParaRPr>
            </a:p>
          </p:txBody>
        </p:sp>
      </p:grpSp>
      <p:grpSp>
        <p:nvGrpSpPr>
          <p:cNvPr id="357" name="Google Shape;357;gd59998280a_1_5"/>
          <p:cNvGrpSpPr/>
          <p:nvPr/>
        </p:nvGrpSpPr>
        <p:grpSpPr>
          <a:xfrm>
            <a:off x="740831" y="1039095"/>
            <a:ext cx="5988600" cy="4997370"/>
            <a:chOff x="459767" y="1270183"/>
            <a:chExt cx="5988600" cy="4997370"/>
          </a:xfrm>
        </p:grpSpPr>
        <p:sp>
          <p:nvSpPr>
            <p:cNvPr id="358" name="Google Shape;358;gd59998280a_1_5"/>
            <p:cNvSpPr/>
            <p:nvPr/>
          </p:nvSpPr>
          <p:spPr>
            <a:xfrm>
              <a:off x="459767" y="1875253"/>
              <a:ext cx="5988600" cy="4392300"/>
            </a:xfrm>
            <a:prstGeom prst="roundRect">
              <a:avLst>
                <a:gd name="adj" fmla="val 4078"/>
              </a:avLst>
            </a:prstGeom>
            <a:noFill/>
            <a:ln w="9525" cap="flat" cmpd="sng">
              <a:solidFill>
                <a:srgbClr val="F6949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59" name="Google Shape;359;gd59998280a_1_5"/>
            <p:cNvSpPr txBox="1"/>
            <p:nvPr/>
          </p:nvSpPr>
          <p:spPr>
            <a:xfrm>
              <a:off x="2785839" y="1270183"/>
              <a:ext cx="1568400" cy="480600"/>
            </a:xfrm>
            <a:prstGeom prst="rect">
              <a:avLst/>
            </a:prstGeom>
            <a:solidFill>
              <a:srgbClr val="F6949F"/>
            </a:solidFill>
            <a:ln w="9525" cap="flat" cmpd="sng">
              <a:solidFill>
                <a:srgbClr val="F6949F"/>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alibri"/>
                  <a:ea typeface="Calibri"/>
                  <a:cs typeface="Calibri"/>
                  <a:sym typeface="Calibri"/>
                </a:rPr>
                <a:t>Variables</a:t>
              </a:r>
              <a:endParaRPr sz="1800" b="0" i="0" u="none" strike="noStrike" cap="none">
                <a:solidFill>
                  <a:schemeClr val="dk1"/>
                </a:solidFill>
                <a:latin typeface="Calibri"/>
                <a:ea typeface="Calibri"/>
                <a:cs typeface="Calibri"/>
                <a:sym typeface="Calibri"/>
              </a:endParaRPr>
            </a:p>
          </p:txBody>
        </p:sp>
        <p:sp>
          <p:nvSpPr>
            <p:cNvPr id="360" name="Google Shape;360;gd59998280a_1_5"/>
            <p:cNvSpPr txBox="1"/>
            <p:nvPr/>
          </p:nvSpPr>
          <p:spPr>
            <a:xfrm>
              <a:off x="787854" y="2207533"/>
              <a:ext cx="5480400" cy="9234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en-US" sz="1800" b="1" i="0" u="none" strike="noStrike" cap="none">
                  <a:solidFill>
                    <a:schemeClr val="lt1"/>
                  </a:solidFill>
                  <a:latin typeface="Calibri"/>
                  <a:ea typeface="Calibri"/>
                  <a:cs typeface="Calibri"/>
                  <a:sym typeface="Calibri"/>
                </a:rPr>
                <a:t>Cholesterol (MG/DL)</a:t>
              </a:r>
              <a:endParaRPr/>
            </a:p>
            <a:p>
              <a:pPr marL="0" marR="0" lvl="0" indent="0" algn="l" rtl="0">
                <a:spcBef>
                  <a:spcPts val="0"/>
                </a:spcBef>
                <a:spcAft>
                  <a:spcPts val="0"/>
                </a:spcAft>
                <a:buNone/>
              </a:pPr>
              <a:r>
                <a:rPr lang="en-US" sz="1800" b="1" i="0" u="none" strike="noStrike" cap="none">
                  <a:solidFill>
                    <a:schemeClr val="lt1"/>
                  </a:solidFill>
                  <a:latin typeface="Calibri"/>
                  <a:ea typeface="Calibri"/>
                  <a:cs typeface="Calibri"/>
                  <a:sym typeface="Calibri"/>
                </a:rPr>
                <a:t>    : </a:t>
              </a:r>
              <a:r>
                <a:rPr lang="en-US" sz="1800" b="0" i="0" u="none" strike="noStrike" cap="none">
                  <a:solidFill>
                    <a:schemeClr val="lt1"/>
                  </a:solidFill>
                  <a:latin typeface="Calibri"/>
                  <a:ea typeface="Calibri"/>
                  <a:cs typeface="Calibri"/>
                  <a:sym typeface="Calibri"/>
                </a:rPr>
                <a:t>Cholesterol is a waxy type of fat, or lipid, which</a:t>
              </a:r>
              <a:endParaRPr/>
            </a:p>
            <a:p>
              <a:pPr marL="0" marR="0" lvl="0" indent="0" algn="l" rtl="0">
                <a:spcBef>
                  <a:spcPts val="0"/>
                </a:spcBef>
                <a:spcAft>
                  <a:spcPts val="0"/>
                </a:spcAft>
                <a:buNone/>
              </a:pPr>
              <a:r>
                <a:rPr lang="en-US" sz="1800" b="0" i="0" u="none" strike="noStrike" cap="none">
                  <a:solidFill>
                    <a:schemeClr val="lt1"/>
                  </a:solidFill>
                  <a:latin typeface="Calibri"/>
                  <a:ea typeface="Calibri"/>
                  <a:cs typeface="Calibri"/>
                  <a:sym typeface="Calibri"/>
                </a:rPr>
                <a:t>      moves throughout your body in your blood.</a:t>
              </a:r>
              <a:endParaRPr/>
            </a:p>
          </p:txBody>
        </p:sp>
        <p:sp>
          <p:nvSpPr>
            <p:cNvPr id="361" name="Google Shape;361;gd59998280a_1_5"/>
            <p:cNvSpPr txBox="1"/>
            <p:nvPr/>
          </p:nvSpPr>
          <p:spPr>
            <a:xfrm>
              <a:off x="712938" y="3309595"/>
              <a:ext cx="5714100" cy="14775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en-US" sz="1800" b="1" i="0" u="none" strike="noStrike" cap="none">
                  <a:solidFill>
                    <a:schemeClr val="lt1"/>
                  </a:solidFill>
                  <a:latin typeface="Calibri"/>
                  <a:ea typeface="Calibri"/>
                  <a:cs typeface="Calibri"/>
                  <a:sym typeface="Calibri"/>
                </a:rPr>
                <a:t>LDL (MG/DL) </a:t>
              </a:r>
              <a:endParaRPr/>
            </a:p>
            <a:p>
              <a:pPr marL="0" marR="0" lvl="0" indent="0" algn="l" rtl="0">
                <a:spcBef>
                  <a:spcPts val="0"/>
                </a:spcBef>
                <a:spcAft>
                  <a:spcPts val="0"/>
                </a:spcAft>
                <a:buNone/>
              </a:pPr>
              <a:r>
                <a:rPr lang="en-US" sz="1800" b="1" i="0" u="none" strike="noStrike" cap="none">
                  <a:solidFill>
                    <a:schemeClr val="lt1"/>
                  </a:solidFill>
                  <a:latin typeface="Calibri"/>
                  <a:ea typeface="Calibri"/>
                  <a:cs typeface="Calibri"/>
                  <a:sym typeface="Calibri"/>
                </a:rPr>
                <a:t>    : </a:t>
              </a:r>
              <a:r>
                <a:rPr lang="en-US" sz="1800">
                  <a:solidFill>
                    <a:schemeClr val="lt1"/>
                  </a:solidFill>
                  <a:latin typeface="Calibri"/>
                  <a:ea typeface="Calibri"/>
                  <a:cs typeface="Calibri"/>
                  <a:sym typeface="Calibri"/>
                </a:rPr>
                <a:t>Low-Density Lipoprotein (</a:t>
              </a:r>
              <a:r>
                <a:rPr lang="en-US" sz="1800" b="0" i="0" u="none" strike="noStrike" cap="none">
                  <a:solidFill>
                    <a:schemeClr val="lt1"/>
                  </a:solidFill>
                  <a:latin typeface="Calibri"/>
                  <a:ea typeface="Calibri"/>
                  <a:cs typeface="Calibri"/>
                  <a:sym typeface="Calibri"/>
                </a:rPr>
                <a:t>LDL) cholesterol is often called </a:t>
              </a:r>
              <a:br>
                <a:rPr lang="en-US" sz="1800" b="0" i="0" u="none" strike="noStrike" cap="none">
                  <a:solidFill>
                    <a:schemeClr val="lt1"/>
                  </a:solidFill>
                  <a:latin typeface="Calibri"/>
                  <a:ea typeface="Calibri"/>
                  <a:cs typeface="Calibri"/>
                  <a:sym typeface="Calibri"/>
                </a:rPr>
              </a:br>
              <a:r>
                <a:rPr lang="en-US" sz="1800" b="0" i="0" u="none" strike="noStrike" cap="none">
                  <a:solidFill>
                    <a:schemeClr val="lt1"/>
                  </a:solidFill>
                  <a:latin typeface="Calibri"/>
                  <a:ea typeface="Calibri"/>
                  <a:cs typeface="Calibri"/>
                  <a:sym typeface="Calibri"/>
                </a:rPr>
                <a:t>      the </a:t>
              </a:r>
              <a:r>
                <a:rPr lang="en-US" sz="1800" b="0" i="0" u="sng" strike="noStrike" cap="none">
                  <a:solidFill>
                    <a:schemeClr val="lt1"/>
                  </a:solidFill>
                  <a:latin typeface="Calibri"/>
                  <a:ea typeface="Calibri"/>
                  <a:cs typeface="Calibri"/>
                  <a:sym typeface="Calibri"/>
                </a:rPr>
                <a:t>“bad cholesterol” </a:t>
              </a:r>
              <a:r>
                <a:rPr lang="en-US" sz="1800" b="0" i="0" u="none" strike="noStrike" cap="none">
                  <a:solidFill>
                    <a:schemeClr val="lt1"/>
                  </a:solidFill>
                  <a:latin typeface="Calibri"/>
                  <a:ea typeface="Calibri"/>
                  <a:cs typeface="Calibri"/>
                  <a:sym typeface="Calibri"/>
                </a:rPr>
                <a:t>because it collects in the walls of </a:t>
              </a:r>
              <a:br>
                <a:rPr lang="en-US" sz="1800" b="0" i="0" u="none" strike="noStrike" cap="none">
                  <a:solidFill>
                    <a:schemeClr val="lt1"/>
                  </a:solidFill>
                  <a:latin typeface="Calibri"/>
                  <a:ea typeface="Calibri"/>
                  <a:cs typeface="Calibri"/>
                  <a:sym typeface="Calibri"/>
                </a:rPr>
              </a:br>
              <a:r>
                <a:rPr lang="en-US" sz="1800" b="0" i="0" u="none" strike="noStrike" cap="none">
                  <a:solidFill>
                    <a:schemeClr val="lt1"/>
                  </a:solidFill>
                  <a:latin typeface="Calibri"/>
                  <a:ea typeface="Calibri"/>
                  <a:cs typeface="Calibri"/>
                  <a:sym typeface="Calibri"/>
                </a:rPr>
                <a:t>      your blood vessels,  raising your chances of health </a:t>
              </a:r>
              <a:br>
                <a:rPr lang="en-US" sz="1800" b="0" i="0" u="none" strike="noStrike" cap="none">
                  <a:solidFill>
                    <a:schemeClr val="lt1"/>
                  </a:solidFill>
                  <a:latin typeface="Calibri"/>
                  <a:ea typeface="Calibri"/>
                  <a:cs typeface="Calibri"/>
                  <a:sym typeface="Calibri"/>
                </a:rPr>
              </a:br>
              <a:r>
                <a:rPr lang="en-US" sz="1800" b="0" i="0" u="none" strike="noStrike" cap="none">
                  <a:solidFill>
                    <a:schemeClr val="lt1"/>
                  </a:solidFill>
                  <a:latin typeface="Calibri"/>
                  <a:ea typeface="Calibri"/>
                  <a:cs typeface="Calibri"/>
                  <a:sym typeface="Calibri"/>
                </a:rPr>
                <a:t>      problems like a heart attack or stroke.</a:t>
              </a:r>
              <a:endParaRPr/>
            </a:p>
          </p:txBody>
        </p:sp>
        <p:sp>
          <p:nvSpPr>
            <p:cNvPr id="362" name="Google Shape;362;gd59998280a_1_5"/>
            <p:cNvSpPr txBox="1"/>
            <p:nvPr/>
          </p:nvSpPr>
          <p:spPr>
            <a:xfrm>
              <a:off x="670955" y="4952358"/>
              <a:ext cx="5714100" cy="9234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en-US" sz="1800" b="1" i="0" u="none" strike="noStrike" cap="none">
                  <a:solidFill>
                    <a:schemeClr val="lt1"/>
                  </a:solidFill>
                  <a:latin typeface="Calibri"/>
                  <a:ea typeface="Calibri"/>
                  <a:cs typeface="Calibri"/>
                  <a:sym typeface="Calibri"/>
                </a:rPr>
                <a:t>HDL (MG/DL) </a:t>
              </a:r>
              <a:endParaRPr/>
            </a:p>
            <a:p>
              <a:pPr marL="0" marR="0" lvl="0" indent="0" algn="l" rtl="0">
                <a:spcBef>
                  <a:spcPts val="0"/>
                </a:spcBef>
                <a:spcAft>
                  <a:spcPts val="0"/>
                </a:spcAft>
                <a:buNone/>
              </a:pPr>
              <a:r>
                <a:rPr lang="en-US" sz="1800" b="1" i="0" u="none" strike="noStrike" cap="none">
                  <a:solidFill>
                    <a:schemeClr val="lt1"/>
                  </a:solidFill>
                  <a:latin typeface="Calibri"/>
                  <a:ea typeface="Calibri"/>
                  <a:cs typeface="Calibri"/>
                  <a:sym typeface="Calibri"/>
                </a:rPr>
                <a:t>    : </a:t>
              </a:r>
              <a:r>
                <a:rPr lang="en-US" sz="1800" b="0" i="0" u="none" strike="noStrike" cap="none">
                  <a:solidFill>
                    <a:schemeClr val="lt1"/>
                  </a:solidFill>
                  <a:latin typeface="Calibri"/>
                  <a:ea typeface="Calibri"/>
                  <a:cs typeface="Calibri"/>
                  <a:sym typeface="Calibri"/>
                </a:rPr>
                <a:t>High-density lipoprotein (HDL) is the other main </a:t>
              </a:r>
              <a:endParaRPr/>
            </a:p>
            <a:p>
              <a:pPr marL="0" marR="0" lvl="0" indent="0" algn="l" rtl="0">
                <a:spcBef>
                  <a:spcPts val="0"/>
                </a:spcBef>
                <a:spcAft>
                  <a:spcPts val="0"/>
                </a:spcAft>
                <a:buNone/>
              </a:pPr>
              <a:r>
                <a:rPr lang="en-US" sz="1800" b="0" i="0" u="none" strike="noStrike" cap="none">
                  <a:solidFill>
                    <a:schemeClr val="lt1"/>
                  </a:solidFill>
                  <a:latin typeface="Calibri"/>
                  <a:ea typeface="Calibri"/>
                  <a:cs typeface="Calibri"/>
                  <a:sym typeface="Calibri"/>
                </a:rPr>
                <a:t>      lipoprotein. HDL is often called the </a:t>
              </a:r>
              <a:r>
                <a:rPr lang="en-US" sz="1800" b="0" i="0" u="sng" strike="noStrike" cap="none">
                  <a:solidFill>
                    <a:schemeClr val="lt1"/>
                  </a:solidFill>
                  <a:latin typeface="Calibri"/>
                  <a:ea typeface="Calibri"/>
                  <a:cs typeface="Calibri"/>
                  <a:sym typeface="Calibri"/>
                </a:rPr>
                <a:t>“ good cholesterol.”</a:t>
              </a:r>
              <a:endParaRPr sz="1800" b="0" i="0" u="sng" strike="noStrike" cap="none">
                <a:solidFill>
                  <a:schemeClr val="lt1"/>
                </a:solidFill>
                <a:latin typeface="Calibri"/>
                <a:ea typeface="Calibri"/>
                <a:cs typeface="Calibri"/>
                <a:sym typeface="Calibri"/>
              </a:endParaRPr>
            </a:p>
          </p:txBody>
        </p:sp>
      </p:grpSp>
      <p:pic>
        <p:nvPicPr>
          <p:cNvPr id="363" name="Google Shape;363;gd59998280a_1_5" descr="Icon&#10;&#10;Description automatically generated"/>
          <p:cNvPicPr preferRelativeResize="0"/>
          <p:nvPr/>
        </p:nvPicPr>
        <p:blipFill rotWithShape="1">
          <a:blip r:embed="rId3">
            <a:alphaModFix/>
          </a:blip>
          <a:srcRect/>
          <a:stretch/>
        </p:blipFill>
        <p:spPr>
          <a:xfrm>
            <a:off x="9839353" y="2916186"/>
            <a:ext cx="1562682" cy="156268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A2B40"/>
        </a:solidFill>
        <a:effectLst/>
      </p:bgPr>
    </p:bg>
    <p:spTree>
      <p:nvGrpSpPr>
        <p:cNvPr id="1" name="Shape 367"/>
        <p:cNvGrpSpPr/>
        <p:nvPr/>
      </p:nvGrpSpPr>
      <p:grpSpPr>
        <a:xfrm>
          <a:off x="0" y="0"/>
          <a:ext cx="0" cy="0"/>
          <a:chOff x="0" y="0"/>
          <a:chExt cx="0" cy="0"/>
        </a:xfrm>
      </p:grpSpPr>
      <p:sp>
        <p:nvSpPr>
          <p:cNvPr id="368" name="Google Shape;368;gd55e4b0076_2_0"/>
          <p:cNvSpPr/>
          <p:nvPr/>
        </p:nvSpPr>
        <p:spPr>
          <a:xfrm>
            <a:off x="1" y="-7715"/>
            <a:ext cx="12192000" cy="668100"/>
          </a:xfrm>
          <a:prstGeom prst="rect">
            <a:avLst/>
          </a:prstGeom>
          <a:solidFill>
            <a:schemeClr val="lt1"/>
          </a:solidFill>
          <a:ln>
            <a:noFill/>
          </a:ln>
        </p:spPr>
        <p:txBody>
          <a:bodyPr spcFirstLastPara="1" wrap="square" lIns="91425" tIns="45700" rIns="91425" bIns="45700" anchor="ctr" anchorCtr="0">
            <a:noAutofit/>
          </a:bodyPr>
          <a:lstStyle/>
          <a:p>
            <a:pPr marL="914400" marR="0" lvl="2" indent="0" algn="l" rtl="0">
              <a:spcBef>
                <a:spcPts val="0"/>
              </a:spcBef>
              <a:spcAft>
                <a:spcPts val="0"/>
              </a:spcAft>
              <a:buNone/>
            </a:pPr>
            <a:r>
              <a:rPr lang="en-US" sz="3000" b="1" i="1" u="none" strike="noStrike" cap="none">
                <a:solidFill>
                  <a:srgbClr val="3A3838"/>
                </a:solidFill>
              </a:rPr>
              <a:t>0</a:t>
            </a:r>
            <a:r>
              <a:rPr lang="en-US" sz="3000" b="1" i="1">
                <a:solidFill>
                  <a:srgbClr val="3A3838"/>
                </a:solidFill>
              </a:rPr>
              <a:t>3</a:t>
            </a:r>
            <a:r>
              <a:rPr lang="en-US" sz="3000" b="1" i="1" u="none" strike="noStrike" cap="none">
                <a:solidFill>
                  <a:srgbClr val="3A3838"/>
                </a:solidFill>
              </a:rPr>
              <a:t> Data Visualization-</a:t>
            </a:r>
            <a:r>
              <a:rPr lang="en-US" sz="3000" b="1" i="1" u="none" strike="noStrike" cap="none">
                <a:solidFill>
                  <a:srgbClr val="3A3838"/>
                </a:solidFill>
                <a:latin typeface="Calibri"/>
                <a:ea typeface="Calibri"/>
                <a:cs typeface="Calibri"/>
                <a:sym typeface="Calibri"/>
              </a:rPr>
              <a:t> </a:t>
            </a:r>
            <a:r>
              <a:rPr lang="en-US" sz="2000" b="1" i="1" u="none" strike="noStrike" cap="none">
                <a:solidFill>
                  <a:srgbClr val="3A3838"/>
                </a:solidFill>
                <a:latin typeface="Calibri"/>
                <a:ea typeface="Calibri"/>
                <a:cs typeface="Calibri"/>
                <a:sym typeface="Calibri"/>
              </a:rPr>
              <a:t>[</a:t>
            </a:r>
            <a:r>
              <a:rPr lang="en-US" sz="2000" b="1" i="1" u="none" strike="noStrike" cap="none">
                <a:solidFill>
                  <a:srgbClr val="FF0000"/>
                </a:solidFill>
                <a:latin typeface="Arial"/>
                <a:ea typeface="Arial"/>
                <a:cs typeface="Arial"/>
                <a:sym typeface="Arial"/>
              </a:rPr>
              <a:t>Cholesterol(MG/DL) </a:t>
            </a:r>
            <a:r>
              <a:rPr lang="en-US" sz="2000" b="1" i="1" u="none" strike="noStrike" cap="none">
                <a:solidFill>
                  <a:srgbClr val="2A2B40"/>
                </a:solidFill>
                <a:latin typeface="Arial"/>
                <a:ea typeface="Arial"/>
                <a:cs typeface="Arial"/>
                <a:sym typeface="Arial"/>
              </a:rPr>
              <a:t>– Average of fat. Percent]</a:t>
            </a:r>
            <a:endParaRPr sz="2000" b="0" i="1" u="none" strike="noStrike" cap="none">
              <a:solidFill>
                <a:srgbClr val="2A2B40"/>
              </a:solidFill>
              <a:latin typeface="Calibri"/>
              <a:ea typeface="Calibri"/>
              <a:cs typeface="Calibri"/>
              <a:sym typeface="Calibri"/>
            </a:endParaRPr>
          </a:p>
        </p:txBody>
      </p:sp>
      <p:cxnSp>
        <p:nvCxnSpPr>
          <p:cNvPr id="369" name="Google Shape;369;gd55e4b0076_2_0"/>
          <p:cNvCxnSpPr/>
          <p:nvPr/>
        </p:nvCxnSpPr>
        <p:spPr>
          <a:xfrm>
            <a:off x="8658225" y="971550"/>
            <a:ext cx="0" cy="5600700"/>
          </a:xfrm>
          <a:prstGeom prst="straightConnector1">
            <a:avLst/>
          </a:prstGeom>
          <a:noFill/>
          <a:ln w="19050" cap="flat" cmpd="sng">
            <a:solidFill>
              <a:srgbClr val="F6949F"/>
            </a:solidFill>
            <a:prstDash val="dash"/>
            <a:miter lim="800000"/>
            <a:headEnd type="none" w="sm" len="sm"/>
            <a:tailEnd type="none" w="sm" len="sm"/>
          </a:ln>
        </p:spPr>
      </p:cxnSp>
      <p:graphicFrame>
        <p:nvGraphicFramePr>
          <p:cNvPr id="370" name="Google Shape;370;gd55e4b0076_2_0"/>
          <p:cNvGraphicFramePr/>
          <p:nvPr/>
        </p:nvGraphicFramePr>
        <p:xfrm>
          <a:off x="8839200" y="1638301"/>
          <a:ext cx="3123875" cy="1352550"/>
        </p:xfrm>
        <a:graphic>
          <a:graphicData uri="http://schemas.openxmlformats.org/drawingml/2006/table">
            <a:tbl>
              <a:tblPr>
                <a:noFill/>
                <a:tableStyleId>{5FCCA698-B320-4417-8311-28D358C9C363}</a:tableStyleId>
              </a:tblPr>
              <a:tblGrid>
                <a:gridCol w="1723700">
                  <a:extLst>
                    <a:ext uri="{9D8B030D-6E8A-4147-A177-3AD203B41FA5}">
                      <a16:colId xmlns:a16="http://schemas.microsoft.com/office/drawing/2014/main" val="20000"/>
                    </a:ext>
                  </a:extLst>
                </a:gridCol>
                <a:gridCol w="1400175">
                  <a:extLst>
                    <a:ext uri="{9D8B030D-6E8A-4147-A177-3AD203B41FA5}">
                      <a16:colId xmlns:a16="http://schemas.microsoft.com/office/drawing/2014/main" val="20001"/>
                    </a:ext>
                  </a:extLst>
                </a:gridCol>
              </a:tblGrid>
              <a:tr h="307225">
                <a:tc>
                  <a:txBody>
                    <a:bodyPr/>
                    <a:lstStyle/>
                    <a:p>
                      <a:pPr marL="0" marR="0" lvl="0" indent="0" algn="ctr" rtl="0">
                        <a:spcBef>
                          <a:spcPts val="0"/>
                        </a:spcBef>
                        <a:spcAft>
                          <a:spcPts val="0"/>
                        </a:spcAft>
                        <a:buNone/>
                      </a:pPr>
                      <a:r>
                        <a:rPr lang="en-US" sz="1800" b="1" i="0" u="none" strike="noStrike" cap="none">
                          <a:solidFill>
                            <a:srgbClr val="000000"/>
                          </a:solidFill>
                          <a:latin typeface="Calibri"/>
                          <a:ea typeface="Calibri"/>
                          <a:cs typeface="Calibri"/>
                          <a:sym typeface="Calibri"/>
                        </a:rPr>
                        <a:t> </a:t>
                      </a:r>
                      <a:r>
                        <a:rPr lang="en-US" sz="1800" b="1" i="0" u="none" strike="noStrike" cap="none">
                          <a:solidFill>
                            <a:schemeClr val="lt1"/>
                          </a:solidFill>
                          <a:latin typeface="Calibri"/>
                          <a:ea typeface="Calibri"/>
                          <a:cs typeface="Calibri"/>
                          <a:sym typeface="Calibri"/>
                        </a:rPr>
                        <a:t>cholesterol levels </a:t>
                      </a:r>
                      <a:endParaRPr/>
                    </a:p>
                  </a:txBody>
                  <a:tcPr marL="7625" marR="7625" marT="7625" marB="0" anchor="b">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12700" cap="flat" cmpd="sng">
                      <a:solidFill>
                        <a:srgbClr val="F3929D"/>
                      </a:solidFill>
                      <a:prstDash val="solid"/>
                      <a:round/>
                      <a:headEnd type="none" w="sm" len="sm"/>
                      <a:tailEnd type="none" w="sm" len="sm"/>
                    </a:lnT>
                    <a:lnB w="12700" cap="flat" cmpd="sng">
                      <a:solidFill>
                        <a:srgbClr val="F3929D"/>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i="0" u="none" strike="noStrike" cap="none">
                          <a:solidFill>
                            <a:srgbClr val="000000"/>
                          </a:solidFill>
                          <a:latin typeface="Calibri"/>
                          <a:ea typeface="Calibri"/>
                          <a:cs typeface="Calibri"/>
                          <a:sym typeface="Calibri"/>
                        </a:rPr>
                        <a:t> </a:t>
                      </a:r>
                      <a:r>
                        <a:rPr lang="en-US" sz="1800" b="1" i="0" u="none" strike="noStrike" cap="none">
                          <a:solidFill>
                            <a:schemeClr val="lt1"/>
                          </a:solidFill>
                          <a:latin typeface="Calibri"/>
                          <a:ea typeface="Calibri"/>
                          <a:cs typeface="Calibri"/>
                          <a:sym typeface="Calibri"/>
                        </a:rPr>
                        <a:t>Status</a:t>
                      </a:r>
                      <a:endParaRPr sz="1800" b="1" i="0" u="none" strike="noStrike" cap="none">
                        <a:solidFill>
                          <a:srgbClr val="000000"/>
                        </a:solidFill>
                        <a:latin typeface="Calibri"/>
                        <a:ea typeface="Calibri"/>
                        <a:cs typeface="Calibri"/>
                        <a:sym typeface="Calibri"/>
                      </a:endParaRPr>
                    </a:p>
                  </a:txBody>
                  <a:tcPr marL="7625" marR="7625" marT="7625" marB="0" anchor="b">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12700" cap="flat" cmpd="sng">
                      <a:solidFill>
                        <a:srgbClr val="F3929D"/>
                      </a:solidFill>
                      <a:prstDash val="solid"/>
                      <a:round/>
                      <a:headEnd type="none" w="sm" len="sm"/>
                      <a:tailEnd type="none" w="sm" len="sm"/>
                    </a:lnT>
                    <a:lnB w="12700" cap="flat" cmpd="sng">
                      <a:solidFill>
                        <a:srgbClr val="F3929D"/>
                      </a:solidFill>
                      <a:prstDash val="solid"/>
                      <a:round/>
                      <a:headEnd type="none" w="sm" len="sm"/>
                      <a:tailEnd type="none" w="sm" len="sm"/>
                    </a:lnB>
                  </a:tcPr>
                </a:tc>
                <a:extLst>
                  <a:ext uri="{0D108BD9-81ED-4DB2-BD59-A6C34878D82A}">
                    <a16:rowId xmlns:a16="http://schemas.microsoft.com/office/drawing/2014/main" val="10000"/>
                  </a:ext>
                </a:extLst>
              </a:tr>
              <a:tr h="340475">
                <a:tc>
                  <a:txBody>
                    <a:bodyPr/>
                    <a:lstStyle/>
                    <a:p>
                      <a:pPr marL="0" marR="0" lvl="0" indent="0" algn="ctr" rtl="0">
                        <a:spcBef>
                          <a:spcPts val="0"/>
                        </a:spcBef>
                        <a:spcAft>
                          <a:spcPts val="0"/>
                        </a:spcAft>
                        <a:buNone/>
                      </a:pPr>
                      <a:r>
                        <a:rPr lang="en-US" sz="1500" b="1" i="0" u="none" strike="noStrike" cap="none">
                          <a:solidFill>
                            <a:schemeClr val="lt1"/>
                          </a:solidFill>
                          <a:latin typeface="Calibri"/>
                          <a:ea typeface="Calibri"/>
                          <a:cs typeface="Calibri"/>
                          <a:sym typeface="Calibri"/>
                        </a:rPr>
                        <a:t>&lt;= </a:t>
                      </a:r>
                      <a:r>
                        <a:rPr lang="en-US" sz="1500" b="1" u="none" strike="noStrike" cap="none">
                          <a:solidFill>
                            <a:schemeClr val="lt1"/>
                          </a:solidFill>
                          <a:latin typeface="Calibri"/>
                          <a:ea typeface="Calibri"/>
                          <a:cs typeface="Calibri"/>
                          <a:sym typeface="Calibri"/>
                        </a:rPr>
                        <a:t>200 (mg/dL)</a:t>
                      </a:r>
                      <a:endParaRPr sz="1500" b="1" i="0" u="none" strike="noStrike" cap="none">
                        <a:solidFill>
                          <a:schemeClr val="lt1"/>
                        </a:solidFill>
                        <a:latin typeface="Calibri"/>
                        <a:ea typeface="Calibri"/>
                        <a:cs typeface="Calibri"/>
                        <a:sym typeface="Calibri"/>
                      </a:endParaRPr>
                    </a:p>
                  </a:txBody>
                  <a:tcPr marL="7625" marR="7625" marT="7625" marB="0" anchor="ctr">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12700" cap="flat" cmpd="sng">
                      <a:solidFill>
                        <a:srgbClr val="F3929D"/>
                      </a:solidFill>
                      <a:prstDash val="solid"/>
                      <a:round/>
                      <a:headEnd type="none" w="sm" len="sm"/>
                      <a:tailEnd type="none" w="sm" len="sm"/>
                    </a:lnT>
                    <a:lnB w="9525" cap="flat" cmpd="sng">
                      <a:solidFill>
                        <a:srgbClr val="F3929D"/>
                      </a:solidFill>
                      <a:prstDash val="solid"/>
                      <a:round/>
                      <a:headEnd type="none" w="sm" len="sm"/>
                      <a:tailEnd type="none" w="sm" len="sm"/>
                    </a:lnB>
                  </a:tcPr>
                </a:tc>
                <a:tc>
                  <a:txBody>
                    <a:bodyPr/>
                    <a:lstStyle/>
                    <a:p>
                      <a:pPr marL="0" marR="0" lvl="0" indent="0" algn="ctr" rtl="0">
                        <a:spcBef>
                          <a:spcPts val="0"/>
                        </a:spcBef>
                        <a:spcAft>
                          <a:spcPts val="0"/>
                        </a:spcAft>
                        <a:buNone/>
                      </a:pPr>
                      <a:r>
                        <a:rPr lang="en-US" sz="1500" b="1" i="0" u="none" strike="noStrike" cap="none">
                          <a:solidFill>
                            <a:schemeClr val="lt1"/>
                          </a:solidFill>
                          <a:latin typeface="Calibri"/>
                          <a:ea typeface="Calibri"/>
                          <a:cs typeface="Calibri"/>
                          <a:sym typeface="Calibri"/>
                        </a:rPr>
                        <a:t>desirable</a:t>
                      </a:r>
                      <a:r>
                        <a:rPr lang="en-US" sz="1500" b="1" i="0" u="none" strike="noStrike" cap="none">
                          <a:solidFill>
                            <a:srgbClr val="000000"/>
                          </a:solidFill>
                          <a:latin typeface="Calibri"/>
                          <a:ea typeface="Calibri"/>
                          <a:cs typeface="Calibri"/>
                          <a:sym typeface="Calibri"/>
                        </a:rPr>
                        <a:t> </a:t>
                      </a:r>
                      <a:endParaRPr/>
                    </a:p>
                  </a:txBody>
                  <a:tcPr marL="7625" marR="7625" marT="7625" marB="0" anchor="ctr">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12700" cap="flat" cmpd="sng">
                      <a:solidFill>
                        <a:srgbClr val="F3929D"/>
                      </a:solidFill>
                      <a:prstDash val="solid"/>
                      <a:round/>
                      <a:headEnd type="none" w="sm" len="sm"/>
                      <a:tailEnd type="none" w="sm" len="sm"/>
                    </a:lnT>
                    <a:lnB w="9525" cap="flat" cmpd="sng">
                      <a:solidFill>
                        <a:srgbClr val="F3929D"/>
                      </a:solidFill>
                      <a:prstDash val="solid"/>
                      <a:round/>
                      <a:headEnd type="none" w="sm" len="sm"/>
                      <a:tailEnd type="none" w="sm" len="sm"/>
                    </a:lnB>
                  </a:tcPr>
                </a:tc>
                <a:extLst>
                  <a:ext uri="{0D108BD9-81ED-4DB2-BD59-A6C34878D82A}">
                    <a16:rowId xmlns:a16="http://schemas.microsoft.com/office/drawing/2014/main" val="10001"/>
                  </a:ext>
                </a:extLst>
              </a:tr>
              <a:tr h="352425">
                <a:tc>
                  <a:txBody>
                    <a:bodyPr/>
                    <a:lstStyle/>
                    <a:p>
                      <a:pPr marL="0" marR="0" lvl="0" indent="0" algn="ctr" rtl="0">
                        <a:spcBef>
                          <a:spcPts val="0"/>
                        </a:spcBef>
                        <a:spcAft>
                          <a:spcPts val="0"/>
                        </a:spcAft>
                        <a:buNone/>
                      </a:pPr>
                      <a:r>
                        <a:rPr lang="en-US" sz="1500" b="1" u="none" strike="noStrike" cap="none">
                          <a:solidFill>
                            <a:schemeClr val="lt1"/>
                          </a:solidFill>
                          <a:latin typeface="Calibri"/>
                          <a:ea typeface="Calibri"/>
                          <a:cs typeface="Calibri"/>
                          <a:sym typeface="Calibri"/>
                        </a:rPr>
                        <a:t>200 - 239 (mg/dL) </a:t>
                      </a:r>
                      <a:r>
                        <a:rPr lang="en-US" sz="1500" b="1" i="0" u="none" strike="noStrike" cap="none">
                          <a:solidFill>
                            <a:srgbClr val="000000"/>
                          </a:solidFill>
                          <a:latin typeface="Calibri"/>
                          <a:ea typeface="Calibri"/>
                          <a:cs typeface="Calibri"/>
                          <a:sym typeface="Calibri"/>
                        </a:rPr>
                        <a:t> </a:t>
                      </a:r>
                      <a:endParaRPr/>
                    </a:p>
                  </a:txBody>
                  <a:tcPr marL="7625" marR="7625" marT="7625" marB="0" anchor="ctr">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9525" cap="flat" cmpd="sng">
                      <a:solidFill>
                        <a:srgbClr val="F3929D"/>
                      </a:solidFill>
                      <a:prstDash val="solid"/>
                      <a:round/>
                      <a:headEnd type="none" w="sm" len="sm"/>
                      <a:tailEnd type="none" w="sm" len="sm"/>
                    </a:lnT>
                    <a:lnB w="9525" cap="flat" cmpd="sng">
                      <a:solidFill>
                        <a:srgbClr val="F3929D"/>
                      </a:solidFill>
                      <a:prstDash val="solid"/>
                      <a:round/>
                      <a:headEnd type="none" w="sm" len="sm"/>
                      <a:tailEnd type="none" w="sm" len="sm"/>
                    </a:lnB>
                  </a:tcPr>
                </a:tc>
                <a:tc>
                  <a:txBody>
                    <a:bodyPr/>
                    <a:lstStyle/>
                    <a:p>
                      <a:pPr marL="0" marR="0" lvl="0" indent="0" algn="ctr" rtl="0">
                        <a:spcBef>
                          <a:spcPts val="0"/>
                        </a:spcBef>
                        <a:spcAft>
                          <a:spcPts val="0"/>
                        </a:spcAft>
                        <a:buNone/>
                      </a:pPr>
                      <a:r>
                        <a:rPr lang="en-US" sz="1500" b="1" i="0" u="none" strike="noStrike" cap="none">
                          <a:solidFill>
                            <a:srgbClr val="000000"/>
                          </a:solidFill>
                          <a:latin typeface="Calibri"/>
                          <a:ea typeface="Calibri"/>
                          <a:cs typeface="Calibri"/>
                          <a:sym typeface="Calibri"/>
                        </a:rPr>
                        <a:t> </a:t>
                      </a:r>
                      <a:r>
                        <a:rPr lang="en-US" sz="1500" b="1" u="none" strike="noStrike" cap="none">
                          <a:solidFill>
                            <a:schemeClr val="lt1"/>
                          </a:solidFill>
                          <a:latin typeface="Calibri"/>
                          <a:ea typeface="Calibri"/>
                          <a:cs typeface="Calibri"/>
                          <a:sym typeface="Calibri"/>
                        </a:rPr>
                        <a:t>borderline high </a:t>
                      </a:r>
                      <a:endParaRPr sz="1500" b="1" i="0" u="none" strike="noStrike" cap="none">
                        <a:solidFill>
                          <a:srgbClr val="000000"/>
                        </a:solidFill>
                        <a:latin typeface="Calibri"/>
                        <a:ea typeface="Calibri"/>
                        <a:cs typeface="Calibri"/>
                        <a:sym typeface="Calibri"/>
                      </a:endParaRPr>
                    </a:p>
                  </a:txBody>
                  <a:tcPr marL="7625" marR="7625" marT="7625" marB="0" anchor="ctr">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9525" cap="flat" cmpd="sng">
                      <a:solidFill>
                        <a:srgbClr val="F3929D"/>
                      </a:solidFill>
                      <a:prstDash val="solid"/>
                      <a:round/>
                      <a:headEnd type="none" w="sm" len="sm"/>
                      <a:tailEnd type="none" w="sm" len="sm"/>
                    </a:lnT>
                    <a:lnB w="9525" cap="flat" cmpd="sng">
                      <a:solidFill>
                        <a:srgbClr val="F3929D"/>
                      </a:solidFill>
                      <a:prstDash val="solid"/>
                      <a:round/>
                      <a:headEnd type="none" w="sm" len="sm"/>
                      <a:tailEnd type="none" w="sm" len="sm"/>
                    </a:lnB>
                  </a:tcPr>
                </a:tc>
                <a:extLst>
                  <a:ext uri="{0D108BD9-81ED-4DB2-BD59-A6C34878D82A}">
                    <a16:rowId xmlns:a16="http://schemas.microsoft.com/office/drawing/2014/main" val="10002"/>
                  </a:ext>
                </a:extLst>
              </a:tr>
              <a:tr h="352425">
                <a:tc>
                  <a:txBody>
                    <a:bodyPr/>
                    <a:lstStyle/>
                    <a:p>
                      <a:pPr marL="0" marR="0" lvl="0" indent="0" algn="ctr" rtl="0">
                        <a:spcBef>
                          <a:spcPts val="0"/>
                        </a:spcBef>
                        <a:spcAft>
                          <a:spcPts val="0"/>
                        </a:spcAft>
                        <a:buNone/>
                      </a:pPr>
                      <a:r>
                        <a:rPr lang="en-US" sz="1600" b="1" u="none" strike="noStrike" cap="none">
                          <a:solidFill>
                            <a:schemeClr val="lt1"/>
                          </a:solidFill>
                        </a:rPr>
                        <a:t>&gt;= 240 mg/dL </a:t>
                      </a:r>
                      <a:endParaRPr sz="1500" b="1" i="0" u="none" strike="noStrike" cap="none">
                        <a:solidFill>
                          <a:srgbClr val="000000"/>
                        </a:solidFill>
                        <a:latin typeface="Calibri"/>
                        <a:ea typeface="Calibri"/>
                        <a:cs typeface="Calibri"/>
                        <a:sym typeface="Calibri"/>
                      </a:endParaRPr>
                    </a:p>
                  </a:txBody>
                  <a:tcPr marL="7625" marR="7625" marT="7625" marB="0" anchor="ctr">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9525" cap="flat" cmpd="sng">
                      <a:solidFill>
                        <a:srgbClr val="F3929D"/>
                      </a:solidFill>
                      <a:prstDash val="solid"/>
                      <a:round/>
                      <a:headEnd type="none" w="sm" len="sm"/>
                      <a:tailEnd type="none" w="sm" len="sm"/>
                    </a:lnT>
                    <a:lnB w="12700" cap="flat" cmpd="sng">
                      <a:solidFill>
                        <a:srgbClr val="F3929D"/>
                      </a:solidFill>
                      <a:prstDash val="solid"/>
                      <a:round/>
                      <a:headEnd type="none" w="sm" len="sm"/>
                      <a:tailEnd type="none" w="sm" len="sm"/>
                    </a:lnB>
                  </a:tcPr>
                </a:tc>
                <a:tc>
                  <a:txBody>
                    <a:bodyPr/>
                    <a:lstStyle/>
                    <a:p>
                      <a:pPr marL="0" marR="0" lvl="0" indent="0" algn="ctr" rtl="0">
                        <a:spcBef>
                          <a:spcPts val="0"/>
                        </a:spcBef>
                        <a:spcAft>
                          <a:spcPts val="0"/>
                        </a:spcAft>
                        <a:buNone/>
                      </a:pPr>
                      <a:r>
                        <a:rPr lang="en-US" sz="1500" b="1" u="none" strike="noStrike" cap="none">
                          <a:solidFill>
                            <a:schemeClr val="lt1"/>
                          </a:solidFill>
                          <a:latin typeface="Calibri"/>
                          <a:ea typeface="Calibri"/>
                          <a:cs typeface="Calibri"/>
                          <a:sym typeface="Calibri"/>
                        </a:rPr>
                        <a:t>high</a:t>
                      </a:r>
                      <a:endParaRPr sz="1500" b="1" i="0" u="none" strike="noStrike" cap="none">
                        <a:solidFill>
                          <a:srgbClr val="000000"/>
                        </a:solidFill>
                        <a:latin typeface="Calibri"/>
                        <a:ea typeface="Calibri"/>
                        <a:cs typeface="Calibri"/>
                        <a:sym typeface="Calibri"/>
                      </a:endParaRPr>
                    </a:p>
                  </a:txBody>
                  <a:tcPr marL="7625" marR="7625" marT="7625" marB="0" anchor="ctr">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9525" cap="flat" cmpd="sng">
                      <a:solidFill>
                        <a:srgbClr val="F3929D"/>
                      </a:solidFill>
                      <a:prstDash val="solid"/>
                      <a:round/>
                      <a:headEnd type="none" w="sm" len="sm"/>
                      <a:tailEnd type="none" w="sm" len="sm"/>
                    </a:lnT>
                    <a:lnB w="12700" cap="flat" cmpd="sng">
                      <a:solidFill>
                        <a:srgbClr val="F3929D"/>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371" name="Google Shape;371;gd55e4b0076_2_0"/>
          <p:cNvGrpSpPr/>
          <p:nvPr/>
        </p:nvGrpSpPr>
        <p:grpSpPr>
          <a:xfrm>
            <a:off x="8848725" y="3666162"/>
            <a:ext cx="3072067" cy="2608053"/>
            <a:chOff x="8849045" y="3773699"/>
            <a:chExt cx="3072067" cy="2608053"/>
          </a:xfrm>
        </p:grpSpPr>
        <p:sp>
          <p:nvSpPr>
            <p:cNvPr id="372" name="Google Shape;372;gd55e4b0076_2_0"/>
            <p:cNvSpPr/>
            <p:nvPr/>
          </p:nvSpPr>
          <p:spPr>
            <a:xfrm>
              <a:off x="8849045" y="4219576"/>
              <a:ext cx="3072067" cy="2162176"/>
            </a:xfrm>
            <a:custGeom>
              <a:avLst/>
              <a:gdLst/>
              <a:ahLst/>
              <a:cxnLst/>
              <a:rect l="l" t="t" r="r" b="b"/>
              <a:pathLst>
                <a:path w="3072067" h="2162176" fill="none" extrusionOk="0">
                  <a:moveTo>
                    <a:pt x="0" y="0"/>
                  </a:moveTo>
                  <a:cubicBezTo>
                    <a:pt x="105215" y="-15115"/>
                    <a:pt x="354751" y="-1409"/>
                    <a:pt x="522251" y="0"/>
                  </a:cubicBezTo>
                  <a:cubicBezTo>
                    <a:pt x="689751" y="1409"/>
                    <a:pt x="992001" y="12687"/>
                    <a:pt x="1136665" y="0"/>
                  </a:cubicBezTo>
                  <a:cubicBezTo>
                    <a:pt x="1281329" y="-12687"/>
                    <a:pt x="1516140" y="23898"/>
                    <a:pt x="1689637" y="0"/>
                  </a:cubicBezTo>
                  <a:cubicBezTo>
                    <a:pt x="1863134" y="-23898"/>
                    <a:pt x="2105018" y="-7191"/>
                    <a:pt x="2334771" y="0"/>
                  </a:cubicBezTo>
                  <a:cubicBezTo>
                    <a:pt x="2564524" y="7191"/>
                    <a:pt x="2895754" y="1231"/>
                    <a:pt x="3072067" y="0"/>
                  </a:cubicBezTo>
                  <a:cubicBezTo>
                    <a:pt x="3097526" y="179344"/>
                    <a:pt x="3049473" y="387447"/>
                    <a:pt x="3072067" y="540544"/>
                  </a:cubicBezTo>
                  <a:cubicBezTo>
                    <a:pt x="3094661" y="693641"/>
                    <a:pt x="3061304" y="983596"/>
                    <a:pt x="3072067" y="1124332"/>
                  </a:cubicBezTo>
                  <a:cubicBezTo>
                    <a:pt x="3082830" y="1265068"/>
                    <a:pt x="3050870" y="1475463"/>
                    <a:pt x="3072067" y="1600010"/>
                  </a:cubicBezTo>
                  <a:cubicBezTo>
                    <a:pt x="3093264" y="1724557"/>
                    <a:pt x="3077525" y="1928761"/>
                    <a:pt x="3072067" y="2162176"/>
                  </a:cubicBezTo>
                  <a:cubicBezTo>
                    <a:pt x="2940220" y="2137219"/>
                    <a:pt x="2622118" y="2161599"/>
                    <a:pt x="2457654" y="2162176"/>
                  </a:cubicBezTo>
                  <a:cubicBezTo>
                    <a:pt x="2293190" y="2162753"/>
                    <a:pt x="2135755" y="2170979"/>
                    <a:pt x="1904682" y="2162176"/>
                  </a:cubicBezTo>
                  <a:cubicBezTo>
                    <a:pt x="1673609" y="2153373"/>
                    <a:pt x="1469999" y="2168092"/>
                    <a:pt x="1290268" y="2162176"/>
                  </a:cubicBezTo>
                  <a:cubicBezTo>
                    <a:pt x="1110537" y="2156260"/>
                    <a:pt x="894507" y="2161021"/>
                    <a:pt x="737296" y="2162176"/>
                  </a:cubicBezTo>
                  <a:cubicBezTo>
                    <a:pt x="580085" y="2163331"/>
                    <a:pt x="196189" y="2178165"/>
                    <a:pt x="0" y="2162176"/>
                  </a:cubicBezTo>
                  <a:cubicBezTo>
                    <a:pt x="3402" y="1899432"/>
                    <a:pt x="17675" y="1788070"/>
                    <a:pt x="0" y="1578388"/>
                  </a:cubicBezTo>
                  <a:cubicBezTo>
                    <a:pt x="-17675" y="1368706"/>
                    <a:pt x="-17215" y="1299276"/>
                    <a:pt x="0" y="1102710"/>
                  </a:cubicBezTo>
                  <a:cubicBezTo>
                    <a:pt x="17215" y="906144"/>
                    <a:pt x="12475" y="785431"/>
                    <a:pt x="0" y="540544"/>
                  </a:cubicBezTo>
                  <a:cubicBezTo>
                    <a:pt x="-12475" y="295657"/>
                    <a:pt x="-21209" y="108782"/>
                    <a:pt x="0" y="0"/>
                  </a:cubicBezTo>
                  <a:close/>
                </a:path>
                <a:path w="3072067" h="2162176" extrusionOk="0">
                  <a:moveTo>
                    <a:pt x="0" y="0"/>
                  </a:moveTo>
                  <a:cubicBezTo>
                    <a:pt x="159782" y="-1737"/>
                    <a:pt x="334904" y="-4051"/>
                    <a:pt x="614413" y="0"/>
                  </a:cubicBezTo>
                  <a:cubicBezTo>
                    <a:pt x="893922" y="4051"/>
                    <a:pt x="973931" y="18542"/>
                    <a:pt x="1167385" y="0"/>
                  </a:cubicBezTo>
                  <a:cubicBezTo>
                    <a:pt x="1360839" y="-18542"/>
                    <a:pt x="1558025" y="-8863"/>
                    <a:pt x="1843240" y="0"/>
                  </a:cubicBezTo>
                  <a:cubicBezTo>
                    <a:pt x="2128455" y="8863"/>
                    <a:pt x="2168414" y="25508"/>
                    <a:pt x="2488374" y="0"/>
                  </a:cubicBezTo>
                  <a:cubicBezTo>
                    <a:pt x="2808334" y="-25508"/>
                    <a:pt x="2820070" y="15543"/>
                    <a:pt x="3072067" y="0"/>
                  </a:cubicBezTo>
                  <a:cubicBezTo>
                    <a:pt x="3093276" y="159533"/>
                    <a:pt x="3049800" y="401903"/>
                    <a:pt x="3072067" y="540544"/>
                  </a:cubicBezTo>
                  <a:cubicBezTo>
                    <a:pt x="3094334" y="679185"/>
                    <a:pt x="3066140" y="794967"/>
                    <a:pt x="3072067" y="1037844"/>
                  </a:cubicBezTo>
                  <a:cubicBezTo>
                    <a:pt x="3077994" y="1280721"/>
                    <a:pt x="3055952" y="1384307"/>
                    <a:pt x="3072067" y="1513523"/>
                  </a:cubicBezTo>
                  <a:cubicBezTo>
                    <a:pt x="3088182" y="1642739"/>
                    <a:pt x="3064489" y="1889993"/>
                    <a:pt x="3072067" y="2162176"/>
                  </a:cubicBezTo>
                  <a:cubicBezTo>
                    <a:pt x="2789278" y="2142636"/>
                    <a:pt x="2772703" y="2175063"/>
                    <a:pt x="2488374" y="2162176"/>
                  </a:cubicBezTo>
                  <a:cubicBezTo>
                    <a:pt x="2204045" y="2149289"/>
                    <a:pt x="2023240" y="2185084"/>
                    <a:pt x="1904682" y="2162176"/>
                  </a:cubicBezTo>
                  <a:cubicBezTo>
                    <a:pt x="1786124" y="2139268"/>
                    <a:pt x="1585682" y="2150463"/>
                    <a:pt x="1290268" y="2162176"/>
                  </a:cubicBezTo>
                  <a:cubicBezTo>
                    <a:pt x="994854" y="2173889"/>
                    <a:pt x="902625" y="2141569"/>
                    <a:pt x="768017" y="2162176"/>
                  </a:cubicBezTo>
                  <a:cubicBezTo>
                    <a:pt x="633409" y="2182783"/>
                    <a:pt x="315700" y="2171305"/>
                    <a:pt x="0" y="2162176"/>
                  </a:cubicBezTo>
                  <a:cubicBezTo>
                    <a:pt x="2093" y="1991662"/>
                    <a:pt x="3698" y="1872203"/>
                    <a:pt x="0" y="1686497"/>
                  </a:cubicBezTo>
                  <a:cubicBezTo>
                    <a:pt x="-3698" y="1500791"/>
                    <a:pt x="573" y="1313253"/>
                    <a:pt x="0" y="1167575"/>
                  </a:cubicBezTo>
                  <a:cubicBezTo>
                    <a:pt x="-573" y="1021897"/>
                    <a:pt x="24273" y="820336"/>
                    <a:pt x="0" y="670275"/>
                  </a:cubicBezTo>
                  <a:cubicBezTo>
                    <a:pt x="-24273" y="520214"/>
                    <a:pt x="21050" y="251803"/>
                    <a:pt x="0" y="0"/>
                  </a:cubicBezTo>
                  <a:close/>
                </a:path>
              </a:pathLst>
            </a:custGeom>
            <a:solidFill>
              <a:srgbClr val="2A2B40"/>
            </a:solidFill>
            <a:ln w="12700" cap="flat" cmpd="sng">
              <a:solidFill>
                <a:srgbClr val="F694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3" name="Google Shape;373;gd55e4b0076_2_0"/>
            <p:cNvSpPr txBox="1"/>
            <p:nvPr/>
          </p:nvSpPr>
          <p:spPr>
            <a:xfrm>
              <a:off x="9099046" y="3773699"/>
              <a:ext cx="2604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lt1"/>
                  </a:solidFill>
                  <a:latin typeface="Calibri"/>
                  <a:ea typeface="Calibri"/>
                  <a:cs typeface="Calibri"/>
                  <a:sym typeface="Calibri"/>
                </a:rPr>
                <a:t>&lt;Things to </a:t>
              </a:r>
              <a:r>
                <a:rPr lang="en-US" sz="1800" b="1">
                  <a:solidFill>
                    <a:schemeClr val="lt1"/>
                  </a:solidFill>
                  <a:latin typeface="Calibri"/>
                  <a:ea typeface="Calibri"/>
                  <a:cs typeface="Calibri"/>
                  <a:sym typeface="Calibri"/>
                </a:rPr>
                <a:t>watch for</a:t>
              </a:r>
              <a:r>
                <a:rPr lang="en-US" sz="1800" b="1" i="0" u="none" strike="noStrike" cap="none">
                  <a:solidFill>
                    <a:schemeClr val="lt1"/>
                  </a:solidFill>
                  <a:latin typeface="Calibri"/>
                  <a:ea typeface="Calibri"/>
                  <a:cs typeface="Calibri"/>
                  <a:sym typeface="Calibri"/>
                </a:rPr>
                <a:t>&gt;</a:t>
              </a:r>
              <a:endParaRPr/>
            </a:p>
          </p:txBody>
        </p:sp>
        <p:sp>
          <p:nvSpPr>
            <p:cNvPr id="374" name="Google Shape;374;gd55e4b0076_2_0"/>
            <p:cNvSpPr txBox="1"/>
            <p:nvPr/>
          </p:nvSpPr>
          <p:spPr>
            <a:xfrm>
              <a:off x="8963025" y="4393171"/>
              <a:ext cx="2886000" cy="5541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500"/>
                <a:buFont typeface="Arial"/>
                <a:buChar char="•"/>
              </a:pPr>
              <a:r>
                <a:rPr lang="en-US" sz="1500">
                  <a:solidFill>
                    <a:schemeClr val="lt1"/>
                  </a:solidFill>
                  <a:latin typeface="Calibri"/>
                  <a:ea typeface="Calibri"/>
                  <a:cs typeface="Calibri"/>
                  <a:sym typeface="Calibri"/>
                </a:rPr>
                <a:t>Borderline high cholesterol levels</a:t>
              </a:r>
              <a:endParaRPr/>
            </a:p>
          </p:txBody>
        </p:sp>
        <p:sp>
          <p:nvSpPr>
            <p:cNvPr id="375" name="Google Shape;375;gd55e4b0076_2_0"/>
            <p:cNvSpPr txBox="1"/>
            <p:nvPr/>
          </p:nvSpPr>
          <p:spPr>
            <a:xfrm>
              <a:off x="8963025" y="5046389"/>
              <a:ext cx="2886000" cy="55410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1500"/>
                <a:buFont typeface="Arial"/>
                <a:buChar char="•"/>
              </a:pPr>
              <a:r>
                <a:rPr lang="en-US" sz="1500">
                  <a:solidFill>
                    <a:schemeClr val="lt1"/>
                  </a:solidFill>
                  <a:latin typeface="Calibri"/>
                  <a:ea typeface="Calibri"/>
                  <a:cs typeface="Calibri"/>
                  <a:sym typeface="Calibri"/>
                </a:rPr>
                <a:t>Is this a good cholesterol? </a:t>
              </a:r>
              <a:endParaRPr/>
            </a:p>
            <a:p>
              <a:pPr marL="0" marR="0" lvl="0" indent="0" algn="l" rtl="0">
                <a:spcBef>
                  <a:spcPts val="0"/>
                </a:spcBef>
                <a:spcAft>
                  <a:spcPts val="0"/>
                </a:spcAft>
                <a:buNone/>
              </a:pPr>
              <a:r>
                <a:rPr lang="en-US" sz="1500">
                  <a:solidFill>
                    <a:schemeClr val="lt1"/>
                  </a:solidFill>
                  <a:latin typeface="Calibri"/>
                  <a:ea typeface="Calibri"/>
                  <a:cs typeface="Calibri"/>
                  <a:sym typeface="Calibri"/>
                </a:rPr>
                <a:t>        Or a bad cholesterol?</a:t>
              </a:r>
              <a:endParaRPr/>
            </a:p>
          </p:txBody>
        </p:sp>
        <p:sp>
          <p:nvSpPr>
            <p:cNvPr id="376" name="Google Shape;376;gd55e4b0076_2_0"/>
            <p:cNvSpPr txBox="1"/>
            <p:nvPr/>
          </p:nvSpPr>
          <p:spPr>
            <a:xfrm>
              <a:off x="8942039" y="5699607"/>
              <a:ext cx="2886000" cy="55410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1500"/>
                <a:buFont typeface="Arial"/>
                <a:buChar char="•"/>
              </a:pPr>
              <a:r>
                <a:rPr lang="en-US" sz="1500">
                  <a:solidFill>
                    <a:schemeClr val="lt1"/>
                  </a:solidFill>
                  <a:latin typeface="Calibri"/>
                  <a:ea typeface="Calibri"/>
                  <a:cs typeface="Calibri"/>
                  <a:sym typeface="Calibri"/>
                </a:rPr>
                <a:t>Jim is following his diet properly </a:t>
              </a:r>
              <a:endParaRPr/>
            </a:p>
          </p:txBody>
        </p:sp>
      </p:grpSp>
      <p:sp>
        <p:nvSpPr>
          <p:cNvPr id="377" name="Google Shape;377;gd55e4b0076_2_0"/>
          <p:cNvSpPr txBox="1"/>
          <p:nvPr/>
        </p:nvSpPr>
        <p:spPr>
          <a:xfrm>
            <a:off x="10766822" y="1250612"/>
            <a:ext cx="1621500" cy="32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lt1"/>
                </a:solidFill>
                <a:latin typeface="Calibri"/>
                <a:ea typeface="Calibri"/>
                <a:cs typeface="Calibri"/>
                <a:sym typeface="Calibri"/>
              </a:rPr>
              <a:t>Borderline high</a:t>
            </a:r>
            <a:endParaRPr/>
          </a:p>
        </p:txBody>
      </p:sp>
      <p:sp>
        <p:nvSpPr>
          <p:cNvPr id="378" name="Google Shape;378;gd55e4b0076_2_0"/>
          <p:cNvSpPr txBox="1"/>
          <p:nvPr/>
        </p:nvSpPr>
        <p:spPr>
          <a:xfrm>
            <a:off x="9021365" y="1273301"/>
            <a:ext cx="1621500" cy="32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lt1"/>
                </a:solidFill>
                <a:latin typeface="Calibri"/>
                <a:ea typeface="Calibri"/>
                <a:cs typeface="Calibri"/>
                <a:sym typeface="Calibri"/>
              </a:rPr>
              <a:t>Borderline high</a:t>
            </a:r>
            <a:endParaRPr/>
          </a:p>
        </p:txBody>
      </p:sp>
      <p:pic>
        <p:nvPicPr>
          <p:cNvPr id="379" name="Google Shape;379;gd55e4b0076_2_0" descr="A screenshot of a computer&#10;&#10;Description automatically generated with low confidence"/>
          <p:cNvPicPr preferRelativeResize="0"/>
          <p:nvPr/>
        </p:nvPicPr>
        <p:blipFill rotWithShape="1">
          <a:blip r:embed="rId3">
            <a:alphaModFix/>
          </a:blip>
          <a:srcRect/>
          <a:stretch/>
        </p:blipFill>
        <p:spPr>
          <a:xfrm>
            <a:off x="56023" y="660374"/>
            <a:ext cx="8478374" cy="3005789"/>
          </a:xfrm>
          <a:prstGeom prst="rect">
            <a:avLst/>
          </a:prstGeom>
          <a:noFill/>
          <a:ln>
            <a:noFill/>
          </a:ln>
        </p:spPr>
      </p:pic>
      <p:pic>
        <p:nvPicPr>
          <p:cNvPr id="380" name="Google Shape;380;gd55e4b0076_2_0" descr="Diagram, timeline&#10;&#10;Description automatically generated"/>
          <p:cNvPicPr preferRelativeResize="0"/>
          <p:nvPr/>
        </p:nvPicPr>
        <p:blipFill rotWithShape="1">
          <a:blip r:embed="rId4">
            <a:alphaModFix/>
          </a:blip>
          <a:srcRect/>
          <a:stretch/>
        </p:blipFill>
        <p:spPr>
          <a:xfrm>
            <a:off x="-73899" y="3771900"/>
            <a:ext cx="8608297" cy="2962912"/>
          </a:xfrm>
          <a:prstGeom prst="rect">
            <a:avLst/>
          </a:prstGeom>
          <a:noFill/>
          <a:ln>
            <a:noFill/>
          </a:ln>
        </p:spPr>
      </p:pic>
      <p:sp>
        <p:nvSpPr>
          <p:cNvPr id="381" name="Google Shape;381;gd55e4b0076_2_0"/>
          <p:cNvSpPr/>
          <p:nvPr/>
        </p:nvSpPr>
        <p:spPr>
          <a:xfrm>
            <a:off x="2496771" y="1089029"/>
            <a:ext cx="855900" cy="323100"/>
          </a:xfrm>
          <a:prstGeom prst="rect">
            <a:avLst/>
          </a:prstGeom>
          <a:noFill/>
          <a:ln w="38100" cap="flat" cmpd="sng">
            <a:solidFill>
              <a:srgbClr val="FBE4D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2" name="Google Shape;382;gd55e4b0076_2_0"/>
          <p:cNvSpPr/>
          <p:nvPr/>
        </p:nvSpPr>
        <p:spPr>
          <a:xfrm>
            <a:off x="6683025" y="1011089"/>
            <a:ext cx="613200" cy="323100"/>
          </a:xfrm>
          <a:prstGeom prst="rect">
            <a:avLst/>
          </a:prstGeom>
          <a:noFill/>
          <a:ln w="38100" cap="flat" cmpd="sng">
            <a:solidFill>
              <a:srgbClr val="FBE4D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3" name="Google Shape;383;gd55e4b0076_2_0"/>
          <p:cNvSpPr txBox="1"/>
          <p:nvPr/>
        </p:nvSpPr>
        <p:spPr>
          <a:xfrm>
            <a:off x="2722958" y="1412194"/>
            <a:ext cx="1621500" cy="32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lt1"/>
                </a:solidFill>
                <a:latin typeface="Calibri"/>
                <a:ea typeface="Calibri"/>
                <a:cs typeface="Calibri"/>
                <a:sym typeface="Calibri"/>
              </a:rPr>
              <a:t>Borderline high</a:t>
            </a:r>
            <a:endParaRPr/>
          </a:p>
        </p:txBody>
      </p:sp>
      <p:sp>
        <p:nvSpPr>
          <p:cNvPr id="384" name="Google Shape;384;gd55e4b0076_2_0"/>
          <p:cNvSpPr txBox="1"/>
          <p:nvPr/>
        </p:nvSpPr>
        <p:spPr>
          <a:xfrm>
            <a:off x="6793111" y="1361804"/>
            <a:ext cx="1621500" cy="32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lt1"/>
                </a:solidFill>
                <a:latin typeface="Calibri"/>
                <a:ea typeface="Calibri"/>
                <a:cs typeface="Calibri"/>
                <a:sym typeface="Calibri"/>
              </a:rPr>
              <a:t>Borderline high</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A2B40"/>
        </a:solidFill>
        <a:effectLst/>
      </p:bgPr>
    </p:bg>
    <p:spTree>
      <p:nvGrpSpPr>
        <p:cNvPr id="1" name="Shape 388"/>
        <p:cNvGrpSpPr/>
        <p:nvPr/>
      </p:nvGrpSpPr>
      <p:grpSpPr>
        <a:xfrm>
          <a:off x="0" y="0"/>
          <a:ext cx="0" cy="0"/>
          <a:chOff x="0" y="0"/>
          <a:chExt cx="0" cy="0"/>
        </a:xfrm>
      </p:grpSpPr>
      <p:sp>
        <p:nvSpPr>
          <p:cNvPr id="389" name="Google Shape;389;gd55e4b0076_2_20"/>
          <p:cNvSpPr/>
          <p:nvPr/>
        </p:nvSpPr>
        <p:spPr>
          <a:xfrm>
            <a:off x="1" y="-7715"/>
            <a:ext cx="12192000" cy="668100"/>
          </a:xfrm>
          <a:prstGeom prst="rect">
            <a:avLst/>
          </a:prstGeom>
          <a:solidFill>
            <a:schemeClr val="lt1"/>
          </a:solidFill>
          <a:ln>
            <a:noFill/>
          </a:ln>
        </p:spPr>
        <p:txBody>
          <a:bodyPr spcFirstLastPara="1" wrap="square" lIns="91425" tIns="45700" rIns="91425" bIns="45700" anchor="ctr" anchorCtr="0">
            <a:noAutofit/>
          </a:bodyPr>
          <a:lstStyle/>
          <a:p>
            <a:pPr marL="914400" marR="0" lvl="2" indent="0" algn="l" rtl="0">
              <a:spcBef>
                <a:spcPts val="0"/>
              </a:spcBef>
              <a:spcAft>
                <a:spcPts val="0"/>
              </a:spcAft>
              <a:buNone/>
            </a:pPr>
            <a:r>
              <a:rPr lang="en-US" sz="3000" b="1" i="1" u="none" strike="noStrike" cap="none">
                <a:solidFill>
                  <a:srgbClr val="3A3838"/>
                </a:solidFill>
              </a:rPr>
              <a:t>0</a:t>
            </a:r>
            <a:r>
              <a:rPr lang="en-US" sz="3000" b="1" i="1">
                <a:solidFill>
                  <a:srgbClr val="3A3838"/>
                </a:solidFill>
              </a:rPr>
              <a:t>3</a:t>
            </a:r>
            <a:r>
              <a:rPr lang="en-US" sz="3000" b="1" i="1" u="none" strike="noStrike" cap="none">
                <a:solidFill>
                  <a:srgbClr val="3A3838"/>
                </a:solidFill>
              </a:rPr>
              <a:t> Data Visualization-</a:t>
            </a:r>
            <a:r>
              <a:rPr lang="en-US" sz="3000" b="1" i="1" u="none" strike="noStrike" cap="none">
                <a:solidFill>
                  <a:srgbClr val="3A3838"/>
                </a:solidFill>
                <a:latin typeface="Calibri"/>
                <a:ea typeface="Calibri"/>
                <a:cs typeface="Calibri"/>
                <a:sym typeface="Calibri"/>
              </a:rPr>
              <a:t> </a:t>
            </a:r>
            <a:r>
              <a:rPr lang="en-US" sz="2000" b="1" i="1" u="none" strike="noStrike" cap="none">
                <a:solidFill>
                  <a:srgbClr val="3A3838"/>
                </a:solidFill>
                <a:latin typeface="Calibri"/>
                <a:ea typeface="Calibri"/>
                <a:cs typeface="Calibri"/>
                <a:sym typeface="Calibri"/>
              </a:rPr>
              <a:t>[</a:t>
            </a:r>
            <a:r>
              <a:rPr lang="en-US" sz="2000" b="1" i="1" u="none" strike="noStrike" cap="none">
                <a:solidFill>
                  <a:srgbClr val="FF0000"/>
                </a:solidFill>
                <a:latin typeface="Arial"/>
                <a:ea typeface="Arial"/>
                <a:cs typeface="Arial"/>
                <a:sym typeface="Arial"/>
              </a:rPr>
              <a:t>LDL (MG/DL) </a:t>
            </a:r>
            <a:r>
              <a:rPr lang="en-US" sz="2000" b="1" i="1" u="none" strike="noStrike" cap="none">
                <a:solidFill>
                  <a:srgbClr val="2A2B40"/>
                </a:solidFill>
                <a:latin typeface="Arial"/>
                <a:ea typeface="Arial"/>
                <a:cs typeface="Arial"/>
                <a:sym typeface="Arial"/>
              </a:rPr>
              <a:t>– Average of fat. Percent]</a:t>
            </a:r>
            <a:endParaRPr sz="2000" b="0" i="1" u="none" strike="noStrike" cap="none">
              <a:solidFill>
                <a:srgbClr val="2A2B40"/>
              </a:solidFill>
              <a:latin typeface="Calibri"/>
              <a:ea typeface="Calibri"/>
              <a:cs typeface="Calibri"/>
              <a:sym typeface="Calibri"/>
            </a:endParaRPr>
          </a:p>
        </p:txBody>
      </p:sp>
      <p:cxnSp>
        <p:nvCxnSpPr>
          <p:cNvPr id="390" name="Google Shape;390;gd55e4b0076_2_20"/>
          <p:cNvCxnSpPr/>
          <p:nvPr/>
        </p:nvCxnSpPr>
        <p:spPr>
          <a:xfrm>
            <a:off x="8658225" y="971550"/>
            <a:ext cx="0" cy="5600700"/>
          </a:xfrm>
          <a:prstGeom prst="straightConnector1">
            <a:avLst/>
          </a:prstGeom>
          <a:noFill/>
          <a:ln w="19050" cap="flat" cmpd="sng">
            <a:solidFill>
              <a:srgbClr val="F6949F"/>
            </a:solidFill>
            <a:prstDash val="dash"/>
            <a:miter lim="800000"/>
            <a:headEnd type="none" w="sm" len="sm"/>
            <a:tailEnd type="none" w="sm" len="sm"/>
          </a:ln>
        </p:spPr>
      </p:cxnSp>
      <p:graphicFrame>
        <p:nvGraphicFramePr>
          <p:cNvPr id="391" name="Google Shape;391;gd55e4b0076_2_20"/>
          <p:cNvGraphicFramePr/>
          <p:nvPr/>
        </p:nvGraphicFramePr>
        <p:xfrm>
          <a:off x="8839200" y="1638301"/>
          <a:ext cx="3123875" cy="1464950"/>
        </p:xfrm>
        <a:graphic>
          <a:graphicData uri="http://schemas.openxmlformats.org/drawingml/2006/table">
            <a:tbl>
              <a:tblPr>
                <a:noFill/>
                <a:tableStyleId>{5FCCA698-B320-4417-8311-28D358C9C363}</a:tableStyleId>
              </a:tblPr>
              <a:tblGrid>
                <a:gridCol w="1723700">
                  <a:extLst>
                    <a:ext uri="{9D8B030D-6E8A-4147-A177-3AD203B41FA5}">
                      <a16:colId xmlns:a16="http://schemas.microsoft.com/office/drawing/2014/main" val="20000"/>
                    </a:ext>
                  </a:extLst>
                </a:gridCol>
                <a:gridCol w="1400175">
                  <a:extLst>
                    <a:ext uri="{9D8B030D-6E8A-4147-A177-3AD203B41FA5}">
                      <a16:colId xmlns:a16="http://schemas.microsoft.com/office/drawing/2014/main" val="20001"/>
                    </a:ext>
                  </a:extLst>
                </a:gridCol>
              </a:tblGrid>
              <a:tr h="307225">
                <a:tc>
                  <a:txBody>
                    <a:bodyPr/>
                    <a:lstStyle/>
                    <a:p>
                      <a:pPr marL="0" marR="0" lvl="0" indent="0" algn="ctr" rtl="0">
                        <a:spcBef>
                          <a:spcPts val="0"/>
                        </a:spcBef>
                        <a:spcAft>
                          <a:spcPts val="0"/>
                        </a:spcAft>
                        <a:buNone/>
                      </a:pPr>
                      <a:r>
                        <a:rPr lang="en-US" sz="1800" b="1" i="0" u="none" strike="noStrike" cap="none">
                          <a:solidFill>
                            <a:srgbClr val="000000"/>
                          </a:solidFill>
                          <a:latin typeface="Calibri"/>
                          <a:ea typeface="Calibri"/>
                          <a:cs typeface="Calibri"/>
                          <a:sym typeface="Calibri"/>
                        </a:rPr>
                        <a:t> </a:t>
                      </a:r>
                      <a:r>
                        <a:rPr lang="en-US" sz="1800" b="1" i="0" u="none" strike="noStrike" cap="none">
                          <a:solidFill>
                            <a:schemeClr val="lt1"/>
                          </a:solidFill>
                          <a:latin typeface="Calibri"/>
                          <a:ea typeface="Calibri"/>
                          <a:cs typeface="Calibri"/>
                          <a:sym typeface="Calibri"/>
                        </a:rPr>
                        <a:t>LDL levels </a:t>
                      </a:r>
                      <a:endParaRPr/>
                    </a:p>
                  </a:txBody>
                  <a:tcPr marL="7625" marR="7625" marT="7625" marB="0" anchor="b">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12700" cap="flat" cmpd="sng">
                      <a:solidFill>
                        <a:srgbClr val="F3929D"/>
                      </a:solidFill>
                      <a:prstDash val="solid"/>
                      <a:round/>
                      <a:headEnd type="none" w="sm" len="sm"/>
                      <a:tailEnd type="none" w="sm" len="sm"/>
                    </a:lnT>
                    <a:lnB w="12700" cap="flat" cmpd="sng">
                      <a:solidFill>
                        <a:srgbClr val="F3929D"/>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i="0" u="none" strike="noStrike" cap="none">
                          <a:solidFill>
                            <a:srgbClr val="000000"/>
                          </a:solidFill>
                          <a:latin typeface="Calibri"/>
                          <a:ea typeface="Calibri"/>
                          <a:cs typeface="Calibri"/>
                          <a:sym typeface="Calibri"/>
                        </a:rPr>
                        <a:t> </a:t>
                      </a:r>
                      <a:r>
                        <a:rPr lang="en-US" sz="1800" b="1" u="none" strike="noStrike" cap="none">
                          <a:solidFill>
                            <a:schemeClr val="lt1"/>
                          </a:solidFill>
                          <a:latin typeface="Calibri"/>
                          <a:ea typeface="Calibri"/>
                          <a:cs typeface="Calibri"/>
                          <a:sym typeface="Calibri"/>
                        </a:rPr>
                        <a:t>Status</a:t>
                      </a:r>
                      <a:endParaRPr sz="1800" b="1" i="0" u="none" strike="noStrike" cap="none">
                        <a:solidFill>
                          <a:schemeClr val="lt1"/>
                        </a:solidFill>
                        <a:latin typeface="Calibri"/>
                        <a:ea typeface="Calibri"/>
                        <a:cs typeface="Calibri"/>
                        <a:sym typeface="Calibri"/>
                      </a:endParaRPr>
                    </a:p>
                  </a:txBody>
                  <a:tcPr marL="7625" marR="7625" marT="7625" marB="0" anchor="b">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12700" cap="flat" cmpd="sng">
                      <a:solidFill>
                        <a:srgbClr val="F3929D"/>
                      </a:solidFill>
                      <a:prstDash val="solid"/>
                      <a:round/>
                      <a:headEnd type="none" w="sm" len="sm"/>
                      <a:tailEnd type="none" w="sm" len="sm"/>
                    </a:lnT>
                    <a:lnB w="12700" cap="flat" cmpd="sng">
                      <a:solidFill>
                        <a:srgbClr val="F3929D"/>
                      </a:solidFill>
                      <a:prstDash val="solid"/>
                      <a:round/>
                      <a:headEnd type="none" w="sm" len="sm"/>
                      <a:tailEnd type="none" w="sm" len="sm"/>
                    </a:lnB>
                  </a:tcPr>
                </a:tc>
                <a:extLst>
                  <a:ext uri="{0D108BD9-81ED-4DB2-BD59-A6C34878D82A}">
                    <a16:rowId xmlns:a16="http://schemas.microsoft.com/office/drawing/2014/main" val="10000"/>
                  </a:ext>
                </a:extLst>
              </a:tr>
              <a:tr h="340475">
                <a:tc>
                  <a:txBody>
                    <a:bodyPr/>
                    <a:lstStyle/>
                    <a:p>
                      <a:pPr marL="0" marR="0" lvl="0" indent="0" algn="ctr" rtl="0">
                        <a:spcBef>
                          <a:spcPts val="0"/>
                        </a:spcBef>
                        <a:spcAft>
                          <a:spcPts val="0"/>
                        </a:spcAft>
                        <a:buNone/>
                      </a:pPr>
                      <a:r>
                        <a:rPr lang="en-US" sz="1500" b="1" i="0" u="none" strike="noStrike" cap="none">
                          <a:solidFill>
                            <a:schemeClr val="lt1"/>
                          </a:solidFill>
                          <a:latin typeface="Calibri"/>
                          <a:ea typeface="Calibri"/>
                          <a:cs typeface="Calibri"/>
                          <a:sym typeface="Calibri"/>
                        </a:rPr>
                        <a:t>&lt; 100  (mg/dL)</a:t>
                      </a:r>
                      <a:endParaRPr/>
                    </a:p>
                  </a:txBody>
                  <a:tcPr marL="7625" marR="7625" marT="7625" marB="0" anchor="ctr">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12700" cap="flat" cmpd="sng">
                      <a:solidFill>
                        <a:srgbClr val="F3929D"/>
                      </a:solidFill>
                      <a:prstDash val="solid"/>
                      <a:round/>
                      <a:headEnd type="none" w="sm" len="sm"/>
                      <a:tailEnd type="none" w="sm" len="sm"/>
                    </a:lnT>
                    <a:lnB w="9525" cap="flat" cmpd="sng">
                      <a:solidFill>
                        <a:srgbClr val="F3929D"/>
                      </a:solidFill>
                      <a:prstDash val="solid"/>
                      <a:round/>
                      <a:headEnd type="none" w="sm" len="sm"/>
                      <a:tailEnd type="none" w="sm" len="sm"/>
                    </a:lnB>
                  </a:tcPr>
                </a:tc>
                <a:tc>
                  <a:txBody>
                    <a:bodyPr/>
                    <a:lstStyle/>
                    <a:p>
                      <a:pPr marL="0" marR="0" lvl="0" indent="0" algn="ctr" rtl="0">
                        <a:spcBef>
                          <a:spcPts val="0"/>
                        </a:spcBef>
                        <a:spcAft>
                          <a:spcPts val="0"/>
                        </a:spcAft>
                        <a:buNone/>
                      </a:pPr>
                      <a:r>
                        <a:rPr lang="en-US" sz="1500" b="1" i="0" u="none" strike="noStrike" cap="none">
                          <a:solidFill>
                            <a:schemeClr val="lt1"/>
                          </a:solidFill>
                          <a:latin typeface="Calibri"/>
                          <a:ea typeface="Calibri"/>
                          <a:cs typeface="Calibri"/>
                          <a:sym typeface="Calibri"/>
                        </a:rPr>
                        <a:t>Optimal</a:t>
                      </a:r>
                      <a:r>
                        <a:rPr lang="en-US" sz="1500" b="1" i="0" u="none" strike="noStrike" cap="none">
                          <a:solidFill>
                            <a:srgbClr val="000000"/>
                          </a:solidFill>
                          <a:latin typeface="Calibri"/>
                          <a:ea typeface="Calibri"/>
                          <a:cs typeface="Calibri"/>
                          <a:sym typeface="Calibri"/>
                        </a:rPr>
                        <a:t> </a:t>
                      </a:r>
                      <a:endParaRPr/>
                    </a:p>
                  </a:txBody>
                  <a:tcPr marL="7625" marR="7625" marT="7625" marB="0" anchor="ctr">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12700" cap="flat" cmpd="sng">
                      <a:solidFill>
                        <a:srgbClr val="F3929D"/>
                      </a:solidFill>
                      <a:prstDash val="solid"/>
                      <a:round/>
                      <a:headEnd type="none" w="sm" len="sm"/>
                      <a:tailEnd type="none" w="sm" len="sm"/>
                    </a:lnT>
                    <a:lnB w="9525" cap="flat" cmpd="sng">
                      <a:solidFill>
                        <a:srgbClr val="F3929D"/>
                      </a:solidFill>
                      <a:prstDash val="solid"/>
                      <a:round/>
                      <a:headEnd type="none" w="sm" len="sm"/>
                      <a:tailEnd type="none" w="sm" len="sm"/>
                    </a:lnB>
                  </a:tcPr>
                </a:tc>
                <a:extLst>
                  <a:ext uri="{0D108BD9-81ED-4DB2-BD59-A6C34878D82A}">
                    <a16:rowId xmlns:a16="http://schemas.microsoft.com/office/drawing/2014/main" val="10001"/>
                  </a:ext>
                </a:extLst>
              </a:tr>
              <a:tr h="352425">
                <a:tc>
                  <a:txBody>
                    <a:bodyPr/>
                    <a:lstStyle/>
                    <a:p>
                      <a:pPr marL="0" marR="0" lvl="0" indent="0" algn="ctr" rtl="0">
                        <a:spcBef>
                          <a:spcPts val="0"/>
                        </a:spcBef>
                        <a:spcAft>
                          <a:spcPts val="0"/>
                        </a:spcAft>
                        <a:buNone/>
                      </a:pPr>
                      <a:r>
                        <a:rPr lang="en-US" sz="1500" b="1" u="none" strike="noStrike" cap="none">
                          <a:solidFill>
                            <a:schemeClr val="lt1"/>
                          </a:solidFill>
                          <a:latin typeface="Calibri"/>
                          <a:ea typeface="Calibri"/>
                          <a:cs typeface="Calibri"/>
                          <a:sym typeface="Calibri"/>
                        </a:rPr>
                        <a:t>100-129 (mg/dL) </a:t>
                      </a:r>
                      <a:r>
                        <a:rPr lang="en-US" sz="1500" b="1" i="0" u="none" strike="noStrike" cap="none">
                          <a:solidFill>
                            <a:srgbClr val="000000"/>
                          </a:solidFill>
                          <a:latin typeface="Calibri"/>
                          <a:ea typeface="Calibri"/>
                          <a:cs typeface="Calibri"/>
                          <a:sym typeface="Calibri"/>
                        </a:rPr>
                        <a:t> </a:t>
                      </a:r>
                      <a:endParaRPr/>
                    </a:p>
                  </a:txBody>
                  <a:tcPr marL="7625" marR="7625" marT="7625" marB="0" anchor="ctr">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9525" cap="flat" cmpd="sng">
                      <a:solidFill>
                        <a:srgbClr val="F3929D"/>
                      </a:solidFill>
                      <a:prstDash val="solid"/>
                      <a:round/>
                      <a:headEnd type="none" w="sm" len="sm"/>
                      <a:tailEnd type="none" w="sm" len="sm"/>
                    </a:lnT>
                    <a:lnB w="9525" cap="flat" cmpd="sng">
                      <a:solidFill>
                        <a:srgbClr val="F3929D"/>
                      </a:solidFill>
                      <a:prstDash val="solid"/>
                      <a:round/>
                      <a:headEnd type="none" w="sm" len="sm"/>
                      <a:tailEnd type="none" w="sm" len="sm"/>
                    </a:lnB>
                  </a:tcPr>
                </a:tc>
                <a:tc>
                  <a:txBody>
                    <a:bodyPr/>
                    <a:lstStyle/>
                    <a:p>
                      <a:pPr marL="0" marR="0" lvl="0" indent="0" algn="ctr" rtl="0">
                        <a:spcBef>
                          <a:spcPts val="0"/>
                        </a:spcBef>
                        <a:spcAft>
                          <a:spcPts val="0"/>
                        </a:spcAft>
                        <a:buNone/>
                      </a:pPr>
                      <a:r>
                        <a:rPr lang="en-US" sz="1500" b="1" i="0" u="none" strike="noStrike" cap="none">
                          <a:solidFill>
                            <a:srgbClr val="000000"/>
                          </a:solidFill>
                          <a:latin typeface="Calibri"/>
                          <a:ea typeface="Calibri"/>
                          <a:cs typeface="Calibri"/>
                          <a:sym typeface="Calibri"/>
                        </a:rPr>
                        <a:t> </a:t>
                      </a:r>
                      <a:r>
                        <a:rPr lang="en-US" sz="1500" b="1" u="none" strike="noStrike" cap="none">
                          <a:solidFill>
                            <a:schemeClr val="lt1"/>
                          </a:solidFill>
                          <a:latin typeface="Calibri"/>
                          <a:ea typeface="Calibri"/>
                          <a:cs typeface="Calibri"/>
                          <a:sym typeface="Calibri"/>
                        </a:rPr>
                        <a:t>Near or above optimal</a:t>
                      </a:r>
                      <a:endParaRPr sz="1500" b="1" i="0" u="none" strike="noStrike" cap="none">
                        <a:solidFill>
                          <a:srgbClr val="000000"/>
                        </a:solidFill>
                        <a:latin typeface="Calibri"/>
                        <a:ea typeface="Calibri"/>
                        <a:cs typeface="Calibri"/>
                        <a:sym typeface="Calibri"/>
                      </a:endParaRPr>
                    </a:p>
                  </a:txBody>
                  <a:tcPr marL="7625" marR="7625" marT="7625" marB="0" anchor="ctr">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9525" cap="flat" cmpd="sng">
                      <a:solidFill>
                        <a:srgbClr val="F3929D"/>
                      </a:solidFill>
                      <a:prstDash val="solid"/>
                      <a:round/>
                      <a:headEnd type="none" w="sm" len="sm"/>
                      <a:tailEnd type="none" w="sm" len="sm"/>
                    </a:lnT>
                    <a:lnB w="9525" cap="flat" cmpd="sng">
                      <a:solidFill>
                        <a:srgbClr val="F3929D"/>
                      </a:solidFill>
                      <a:prstDash val="solid"/>
                      <a:round/>
                      <a:headEnd type="none" w="sm" len="sm"/>
                      <a:tailEnd type="none" w="sm" len="sm"/>
                    </a:lnB>
                  </a:tcPr>
                </a:tc>
                <a:extLst>
                  <a:ext uri="{0D108BD9-81ED-4DB2-BD59-A6C34878D82A}">
                    <a16:rowId xmlns:a16="http://schemas.microsoft.com/office/drawing/2014/main" val="10002"/>
                  </a:ext>
                </a:extLst>
              </a:tr>
              <a:tr h="352425">
                <a:tc>
                  <a:txBody>
                    <a:bodyPr/>
                    <a:lstStyle/>
                    <a:p>
                      <a:pPr marL="0" marR="0" lvl="0" indent="0" algn="ctr" rtl="0">
                        <a:spcBef>
                          <a:spcPts val="0"/>
                        </a:spcBef>
                        <a:spcAft>
                          <a:spcPts val="0"/>
                        </a:spcAft>
                        <a:buNone/>
                      </a:pPr>
                      <a:r>
                        <a:rPr lang="en-US" sz="1600" b="1" u="none" strike="noStrike" cap="none">
                          <a:solidFill>
                            <a:schemeClr val="lt1"/>
                          </a:solidFill>
                        </a:rPr>
                        <a:t>130-159 (mg/dL)</a:t>
                      </a:r>
                      <a:endParaRPr sz="1500" b="1" i="0" u="none" strike="noStrike" cap="none">
                        <a:solidFill>
                          <a:srgbClr val="000000"/>
                        </a:solidFill>
                        <a:latin typeface="Calibri"/>
                        <a:ea typeface="Calibri"/>
                        <a:cs typeface="Calibri"/>
                        <a:sym typeface="Calibri"/>
                      </a:endParaRPr>
                    </a:p>
                  </a:txBody>
                  <a:tcPr marL="7625" marR="7625" marT="7625" marB="0" anchor="ctr">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9525" cap="flat" cmpd="sng">
                      <a:solidFill>
                        <a:srgbClr val="F3929D"/>
                      </a:solidFill>
                      <a:prstDash val="solid"/>
                      <a:round/>
                      <a:headEnd type="none" w="sm" len="sm"/>
                      <a:tailEnd type="none" w="sm" len="sm"/>
                    </a:lnT>
                    <a:lnB w="12700" cap="flat" cmpd="sng">
                      <a:solidFill>
                        <a:srgbClr val="F3929D"/>
                      </a:solidFill>
                      <a:prstDash val="solid"/>
                      <a:round/>
                      <a:headEnd type="none" w="sm" len="sm"/>
                      <a:tailEnd type="none" w="sm" len="sm"/>
                    </a:lnB>
                  </a:tcPr>
                </a:tc>
                <a:tc>
                  <a:txBody>
                    <a:bodyPr/>
                    <a:lstStyle/>
                    <a:p>
                      <a:pPr marL="0" marR="0" lvl="0" indent="0" algn="ctr" rtl="0">
                        <a:spcBef>
                          <a:spcPts val="0"/>
                        </a:spcBef>
                        <a:spcAft>
                          <a:spcPts val="0"/>
                        </a:spcAft>
                        <a:buNone/>
                      </a:pPr>
                      <a:r>
                        <a:rPr lang="en-US" sz="1500" b="1" u="none" strike="noStrike" cap="none">
                          <a:solidFill>
                            <a:schemeClr val="lt1"/>
                          </a:solidFill>
                          <a:latin typeface="Calibri"/>
                          <a:ea typeface="Calibri"/>
                          <a:cs typeface="Calibri"/>
                          <a:sym typeface="Calibri"/>
                        </a:rPr>
                        <a:t>Borderline high</a:t>
                      </a:r>
                      <a:endParaRPr sz="1500" b="1" i="0" u="none" strike="noStrike" cap="none">
                        <a:solidFill>
                          <a:srgbClr val="000000"/>
                        </a:solidFill>
                        <a:latin typeface="Calibri"/>
                        <a:ea typeface="Calibri"/>
                        <a:cs typeface="Calibri"/>
                        <a:sym typeface="Calibri"/>
                      </a:endParaRPr>
                    </a:p>
                  </a:txBody>
                  <a:tcPr marL="7625" marR="7625" marT="7625" marB="0" anchor="ctr">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9525" cap="flat" cmpd="sng">
                      <a:solidFill>
                        <a:srgbClr val="F3929D"/>
                      </a:solidFill>
                      <a:prstDash val="solid"/>
                      <a:round/>
                      <a:headEnd type="none" w="sm" len="sm"/>
                      <a:tailEnd type="none" w="sm" len="sm"/>
                    </a:lnT>
                    <a:lnB w="12700" cap="flat" cmpd="sng">
                      <a:solidFill>
                        <a:srgbClr val="F3929D"/>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392" name="Google Shape;392;gd55e4b0076_2_20"/>
          <p:cNvGrpSpPr/>
          <p:nvPr/>
        </p:nvGrpSpPr>
        <p:grpSpPr>
          <a:xfrm>
            <a:off x="8848725" y="3666162"/>
            <a:ext cx="3072067" cy="2608053"/>
            <a:chOff x="8849045" y="3773699"/>
            <a:chExt cx="3072067" cy="2608053"/>
          </a:xfrm>
        </p:grpSpPr>
        <p:sp>
          <p:nvSpPr>
            <p:cNvPr id="393" name="Google Shape;393;gd55e4b0076_2_20"/>
            <p:cNvSpPr/>
            <p:nvPr/>
          </p:nvSpPr>
          <p:spPr>
            <a:xfrm>
              <a:off x="8849045" y="4219576"/>
              <a:ext cx="3072067" cy="2162176"/>
            </a:xfrm>
            <a:custGeom>
              <a:avLst/>
              <a:gdLst/>
              <a:ahLst/>
              <a:cxnLst/>
              <a:rect l="l" t="t" r="r" b="b"/>
              <a:pathLst>
                <a:path w="3072067" h="2162176" fill="none" extrusionOk="0">
                  <a:moveTo>
                    <a:pt x="0" y="0"/>
                  </a:moveTo>
                  <a:cubicBezTo>
                    <a:pt x="105215" y="-15115"/>
                    <a:pt x="354751" y="-1409"/>
                    <a:pt x="522251" y="0"/>
                  </a:cubicBezTo>
                  <a:cubicBezTo>
                    <a:pt x="689751" y="1409"/>
                    <a:pt x="992001" y="12687"/>
                    <a:pt x="1136665" y="0"/>
                  </a:cubicBezTo>
                  <a:cubicBezTo>
                    <a:pt x="1281329" y="-12687"/>
                    <a:pt x="1516140" y="23898"/>
                    <a:pt x="1689637" y="0"/>
                  </a:cubicBezTo>
                  <a:cubicBezTo>
                    <a:pt x="1863134" y="-23898"/>
                    <a:pt x="2105018" y="-7191"/>
                    <a:pt x="2334771" y="0"/>
                  </a:cubicBezTo>
                  <a:cubicBezTo>
                    <a:pt x="2564524" y="7191"/>
                    <a:pt x="2895754" y="1231"/>
                    <a:pt x="3072067" y="0"/>
                  </a:cubicBezTo>
                  <a:cubicBezTo>
                    <a:pt x="3097526" y="179344"/>
                    <a:pt x="3049473" y="387447"/>
                    <a:pt x="3072067" y="540544"/>
                  </a:cubicBezTo>
                  <a:cubicBezTo>
                    <a:pt x="3094661" y="693641"/>
                    <a:pt x="3061304" y="983596"/>
                    <a:pt x="3072067" y="1124332"/>
                  </a:cubicBezTo>
                  <a:cubicBezTo>
                    <a:pt x="3082830" y="1265068"/>
                    <a:pt x="3050870" y="1475463"/>
                    <a:pt x="3072067" y="1600010"/>
                  </a:cubicBezTo>
                  <a:cubicBezTo>
                    <a:pt x="3093264" y="1724557"/>
                    <a:pt x="3077525" y="1928761"/>
                    <a:pt x="3072067" y="2162176"/>
                  </a:cubicBezTo>
                  <a:cubicBezTo>
                    <a:pt x="2940220" y="2137219"/>
                    <a:pt x="2622118" y="2161599"/>
                    <a:pt x="2457654" y="2162176"/>
                  </a:cubicBezTo>
                  <a:cubicBezTo>
                    <a:pt x="2293190" y="2162753"/>
                    <a:pt x="2135755" y="2170979"/>
                    <a:pt x="1904682" y="2162176"/>
                  </a:cubicBezTo>
                  <a:cubicBezTo>
                    <a:pt x="1673609" y="2153373"/>
                    <a:pt x="1469999" y="2168092"/>
                    <a:pt x="1290268" y="2162176"/>
                  </a:cubicBezTo>
                  <a:cubicBezTo>
                    <a:pt x="1110537" y="2156260"/>
                    <a:pt x="894507" y="2161021"/>
                    <a:pt x="737296" y="2162176"/>
                  </a:cubicBezTo>
                  <a:cubicBezTo>
                    <a:pt x="580085" y="2163331"/>
                    <a:pt x="196189" y="2178165"/>
                    <a:pt x="0" y="2162176"/>
                  </a:cubicBezTo>
                  <a:cubicBezTo>
                    <a:pt x="3402" y="1899432"/>
                    <a:pt x="17675" y="1788070"/>
                    <a:pt x="0" y="1578388"/>
                  </a:cubicBezTo>
                  <a:cubicBezTo>
                    <a:pt x="-17675" y="1368706"/>
                    <a:pt x="-17215" y="1299276"/>
                    <a:pt x="0" y="1102710"/>
                  </a:cubicBezTo>
                  <a:cubicBezTo>
                    <a:pt x="17215" y="906144"/>
                    <a:pt x="12475" y="785431"/>
                    <a:pt x="0" y="540544"/>
                  </a:cubicBezTo>
                  <a:cubicBezTo>
                    <a:pt x="-12475" y="295657"/>
                    <a:pt x="-21209" y="108782"/>
                    <a:pt x="0" y="0"/>
                  </a:cubicBezTo>
                  <a:close/>
                </a:path>
                <a:path w="3072067" h="2162176" extrusionOk="0">
                  <a:moveTo>
                    <a:pt x="0" y="0"/>
                  </a:moveTo>
                  <a:cubicBezTo>
                    <a:pt x="159782" y="-1737"/>
                    <a:pt x="334904" y="-4051"/>
                    <a:pt x="614413" y="0"/>
                  </a:cubicBezTo>
                  <a:cubicBezTo>
                    <a:pt x="893922" y="4051"/>
                    <a:pt x="973931" y="18542"/>
                    <a:pt x="1167385" y="0"/>
                  </a:cubicBezTo>
                  <a:cubicBezTo>
                    <a:pt x="1360839" y="-18542"/>
                    <a:pt x="1558025" y="-8863"/>
                    <a:pt x="1843240" y="0"/>
                  </a:cubicBezTo>
                  <a:cubicBezTo>
                    <a:pt x="2128455" y="8863"/>
                    <a:pt x="2168414" y="25508"/>
                    <a:pt x="2488374" y="0"/>
                  </a:cubicBezTo>
                  <a:cubicBezTo>
                    <a:pt x="2808334" y="-25508"/>
                    <a:pt x="2820070" y="15543"/>
                    <a:pt x="3072067" y="0"/>
                  </a:cubicBezTo>
                  <a:cubicBezTo>
                    <a:pt x="3093276" y="159533"/>
                    <a:pt x="3049800" y="401903"/>
                    <a:pt x="3072067" y="540544"/>
                  </a:cubicBezTo>
                  <a:cubicBezTo>
                    <a:pt x="3094334" y="679185"/>
                    <a:pt x="3066140" y="794967"/>
                    <a:pt x="3072067" y="1037844"/>
                  </a:cubicBezTo>
                  <a:cubicBezTo>
                    <a:pt x="3077994" y="1280721"/>
                    <a:pt x="3055952" y="1384307"/>
                    <a:pt x="3072067" y="1513523"/>
                  </a:cubicBezTo>
                  <a:cubicBezTo>
                    <a:pt x="3088182" y="1642739"/>
                    <a:pt x="3064489" y="1889993"/>
                    <a:pt x="3072067" y="2162176"/>
                  </a:cubicBezTo>
                  <a:cubicBezTo>
                    <a:pt x="2789278" y="2142636"/>
                    <a:pt x="2772703" y="2175063"/>
                    <a:pt x="2488374" y="2162176"/>
                  </a:cubicBezTo>
                  <a:cubicBezTo>
                    <a:pt x="2204045" y="2149289"/>
                    <a:pt x="2023240" y="2185084"/>
                    <a:pt x="1904682" y="2162176"/>
                  </a:cubicBezTo>
                  <a:cubicBezTo>
                    <a:pt x="1786124" y="2139268"/>
                    <a:pt x="1585682" y="2150463"/>
                    <a:pt x="1290268" y="2162176"/>
                  </a:cubicBezTo>
                  <a:cubicBezTo>
                    <a:pt x="994854" y="2173889"/>
                    <a:pt x="902625" y="2141569"/>
                    <a:pt x="768017" y="2162176"/>
                  </a:cubicBezTo>
                  <a:cubicBezTo>
                    <a:pt x="633409" y="2182783"/>
                    <a:pt x="315700" y="2171305"/>
                    <a:pt x="0" y="2162176"/>
                  </a:cubicBezTo>
                  <a:cubicBezTo>
                    <a:pt x="2093" y="1991662"/>
                    <a:pt x="3698" y="1872203"/>
                    <a:pt x="0" y="1686497"/>
                  </a:cubicBezTo>
                  <a:cubicBezTo>
                    <a:pt x="-3698" y="1500791"/>
                    <a:pt x="573" y="1313253"/>
                    <a:pt x="0" y="1167575"/>
                  </a:cubicBezTo>
                  <a:cubicBezTo>
                    <a:pt x="-573" y="1021897"/>
                    <a:pt x="24273" y="820336"/>
                    <a:pt x="0" y="670275"/>
                  </a:cubicBezTo>
                  <a:cubicBezTo>
                    <a:pt x="-24273" y="520214"/>
                    <a:pt x="21050" y="251803"/>
                    <a:pt x="0" y="0"/>
                  </a:cubicBezTo>
                  <a:close/>
                </a:path>
              </a:pathLst>
            </a:custGeom>
            <a:solidFill>
              <a:srgbClr val="2A2B40"/>
            </a:solidFill>
            <a:ln w="12700" cap="flat" cmpd="sng">
              <a:solidFill>
                <a:srgbClr val="F694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4" name="Google Shape;394;gd55e4b0076_2_20"/>
            <p:cNvSpPr txBox="1"/>
            <p:nvPr/>
          </p:nvSpPr>
          <p:spPr>
            <a:xfrm>
              <a:off x="9251446" y="3773699"/>
              <a:ext cx="2604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&lt;Things to watch for&gt;</a:t>
              </a:r>
              <a:endParaRPr/>
            </a:p>
          </p:txBody>
        </p:sp>
        <p:sp>
          <p:nvSpPr>
            <p:cNvPr id="395" name="Google Shape;395;gd55e4b0076_2_20"/>
            <p:cNvSpPr txBox="1"/>
            <p:nvPr/>
          </p:nvSpPr>
          <p:spPr>
            <a:xfrm>
              <a:off x="8958096" y="4614411"/>
              <a:ext cx="2886000" cy="3231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500"/>
                <a:buFont typeface="Arial"/>
                <a:buChar char="•"/>
              </a:pPr>
              <a:r>
                <a:rPr lang="en-US" sz="1500">
                  <a:solidFill>
                    <a:schemeClr val="lt1"/>
                  </a:solidFill>
                  <a:latin typeface="Calibri"/>
                  <a:ea typeface="Calibri"/>
                  <a:cs typeface="Calibri"/>
                  <a:sym typeface="Calibri"/>
                </a:rPr>
                <a:t>Borderline high LDL levels</a:t>
              </a:r>
              <a:endParaRPr/>
            </a:p>
          </p:txBody>
        </p:sp>
        <p:sp>
          <p:nvSpPr>
            <p:cNvPr id="396" name="Google Shape;396;gd55e4b0076_2_20"/>
            <p:cNvSpPr txBox="1"/>
            <p:nvPr/>
          </p:nvSpPr>
          <p:spPr>
            <a:xfrm>
              <a:off x="8958096" y="5150751"/>
              <a:ext cx="2886000" cy="78510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1500"/>
                <a:buFont typeface="Arial"/>
                <a:buChar char="•"/>
              </a:pPr>
              <a:r>
                <a:rPr lang="en-US" sz="1500">
                  <a:solidFill>
                    <a:schemeClr val="lt1"/>
                  </a:solidFill>
                  <a:latin typeface="Calibri"/>
                  <a:ea typeface="Calibri"/>
                  <a:cs typeface="Calibri"/>
                  <a:sym typeface="Calibri"/>
                </a:rPr>
                <a:t>After following the Keto diet, the bad cholesterol level has gotten high</a:t>
              </a:r>
              <a:endParaRPr/>
            </a:p>
          </p:txBody>
        </p:sp>
      </p:grpSp>
      <p:sp>
        <p:nvSpPr>
          <p:cNvPr id="397" name="Google Shape;397;gd55e4b0076_2_20"/>
          <p:cNvSpPr txBox="1"/>
          <p:nvPr/>
        </p:nvSpPr>
        <p:spPr>
          <a:xfrm>
            <a:off x="9098726" y="910810"/>
            <a:ext cx="2886000" cy="47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a:solidFill>
                  <a:schemeClr val="lt1"/>
                </a:solidFill>
                <a:latin typeface="Calibri"/>
                <a:ea typeface="Calibri"/>
                <a:cs typeface="Calibri"/>
                <a:sym typeface="Calibri"/>
              </a:rPr>
              <a:t>“ Bad Cholesterol”</a:t>
            </a:r>
            <a:endParaRPr/>
          </a:p>
        </p:txBody>
      </p:sp>
      <p:pic>
        <p:nvPicPr>
          <p:cNvPr id="398" name="Google Shape;398;gd55e4b0076_2_20" descr="Chart&#10;&#10;Description automatically generated"/>
          <p:cNvPicPr preferRelativeResize="0"/>
          <p:nvPr/>
        </p:nvPicPr>
        <p:blipFill rotWithShape="1">
          <a:blip r:embed="rId3">
            <a:alphaModFix/>
          </a:blip>
          <a:srcRect/>
          <a:stretch/>
        </p:blipFill>
        <p:spPr>
          <a:xfrm>
            <a:off x="32763" y="675002"/>
            <a:ext cx="8625459" cy="3154048"/>
          </a:xfrm>
          <a:prstGeom prst="rect">
            <a:avLst/>
          </a:prstGeom>
          <a:noFill/>
          <a:ln>
            <a:noFill/>
          </a:ln>
        </p:spPr>
      </p:pic>
      <p:pic>
        <p:nvPicPr>
          <p:cNvPr id="399" name="Google Shape;399;gd55e4b0076_2_20" descr="Diagram, timeline&#10;&#10;Description automatically generated"/>
          <p:cNvPicPr preferRelativeResize="0"/>
          <p:nvPr/>
        </p:nvPicPr>
        <p:blipFill rotWithShape="1">
          <a:blip r:embed="rId4">
            <a:alphaModFix/>
          </a:blip>
          <a:srcRect/>
          <a:stretch/>
        </p:blipFill>
        <p:spPr>
          <a:xfrm>
            <a:off x="0" y="3660205"/>
            <a:ext cx="8608297" cy="2962912"/>
          </a:xfrm>
          <a:prstGeom prst="rect">
            <a:avLst/>
          </a:prstGeom>
          <a:noFill/>
          <a:ln>
            <a:noFill/>
          </a:ln>
        </p:spPr>
      </p:pic>
      <p:grpSp>
        <p:nvGrpSpPr>
          <p:cNvPr id="400" name="Google Shape;400;gd55e4b0076_2_20"/>
          <p:cNvGrpSpPr/>
          <p:nvPr/>
        </p:nvGrpSpPr>
        <p:grpSpPr>
          <a:xfrm>
            <a:off x="773380" y="2323560"/>
            <a:ext cx="1668204" cy="323100"/>
            <a:chOff x="4938442" y="2500631"/>
            <a:chExt cx="1668204" cy="323100"/>
          </a:xfrm>
        </p:grpSpPr>
        <p:sp>
          <p:nvSpPr>
            <p:cNvPr id="401" name="Google Shape;401;gd55e4b0076_2_20"/>
            <p:cNvSpPr/>
            <p:nvPr/>
          </p:nvSpPr>
          <p:spPr>
            <a:xfrm>
              <a:off x="4938442" y="2543342"/>
              <a:ext cx="767100" cy="261900"/>
            </a:xfrm>
            <a:prstGeom prst="rect">
              <a:avLst/>
            </a:prstGeom>
            <a:solidFill>
              <a:srgbClr val="2A2B40"/>
            </a:solidFill>
            <a:ln w="12700" cap="flat" cmpd="sng">
              <a:solidFill>
                <a:srgbClr val="FBE4D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2" name="Google Shape;402;gd55e4b0076_2_20"/>
            <p:cNvSpPr txBox="1"/>
            <p:nvPr/>
          </p:nvSpPr>
          <p:spPr>
            <a:xfrm>
              <a:off x="4985146" y="2500631"/>
              <a:ext cx="1621500" cy="32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lt1"/>
                  </a:solidFill>
                  <a:latin typeface="Calibri"/>
                  <a:ea typeface="Calibri"/>
                  <a:cs typeface="Calibri"/>
                  <a:sym typeface="Calibri"/>
                </a:rPr>
                <a:t>Paleo</a:t>
              </a:r>
              <a:endParaRPr/>
            </a:p>
          </p:txBody>
        </p:sp>
      </p:grpSp>
      <p:sp>
        <p:nvSpPr>
          <p:cNvPr id="403" name="Google Shape;403;gd55e4b0076_2_20"/>
          <p:cNvSpPr/>
          <p:nvPr/>
        </p:nvSpPr>
        <p:spPr>
          <a:xfrm>
            <a:off x="2441716" y="1064699"/>
            <a:ext cx="684600" cy="323100"/>
          </a:xfrm>
          <a:prstGeom prst="rect">
            <a:avLst/>
          </a:prstGeom>
          <a:noFill/>
          <a:ln w="38100" cap="flat" cmpd="sng">
            <a:solidFill>
              <a:srgbClr val="FBE4D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04" name="Google Shape;404;gd55e4b0076_2_20"/>
          <p:cNvGrpSpPr/>
          <p:nvPr/>
        </p:nvGrpSpPr>
        <p:grpSpPr>
          <a:xfrm>
            <a:off x="1950713" y="1883313"/>
            <a:ext cx="602557" cy="323100"/>
            <a:chOff x="4938442" y="2500631"/>
            <a:chExt cx="767100" cy="323100"/>
          </a:xfrm>
        </p:grpSpPr>
        <p:sp>
          <p:nvSpPr>
            <p:cNvPr id="405" name="Google Shape;405;gd55e4b0076_2_20"/>
            <p:cNvSpPr/>
            <p:nvPr/>
          </p:nvSpPr>
          <p:spPr>
            <a:xfrm>
              <a:off x="4938442" y="2543342"/>
              <a:ext cx="767100" cy="261900"/>
            </a:xfrm>
            <a:prstGeom prst="rect">
              <a:avLst/>
            </a:prstGeom>
            <a:solidFill>
              <a:srgbClr val="2A2B40"/>
            </a:solidFill>
            <a:ln w="12700" cap="flat" cmpd="sng">
              <a:solidFill>
                <a:srgbClr val="FBE4D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 name="Google Shape;406;gd55e4b0076_2_20"/>
            <p:cNvSpPr txBox="1"/>
            <p:nvPr/>
          </p:nvSpPr>
          <p:spPr>
            <a:xfrm>
              <a:off x="4985146" y="2500631"/>
              <a:ext cx="720300" cy="32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lt1"/>
                  </a:solidFill>
                  <a:latin typeface="Calibri"/>
                  <a:ea typeface="Calibri"/>
                  <a:cs typeface="Calibri"/>
                  <a:sym typeface="Calibri"/>
                </a:rPr>
                <a:t>Keto</a:t>
              </a:r>
              <a:endParaRPr/>
            </a:p>
          </p:txBody>
        </p:sp>
      </p:grpSp>
      <p:sp>
        <p:nvSpPr>
          <p:cNvPr id="407" name="Google Shape;407;gd55e4b0076_2_20"/>
          <p:cNvSpPr txBox="1"/>
          <p:nvPr/>
        </p:nvSpPr>
        <p:spPr>
          <a:xfrm>
            <a:off x="7102976" y="1383347"/>
            <a:ext cx="1621500" cy="32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lt1"/>
                </a:solidFill>
                <a:latin typeface="Calibri"/>
                <a:ea typeface="Calibri"/>
                <a:cs typeface="Calibri"/>
                <a:sym typeface="Calibri"/>
              </a:rPr>
              <a:t>Borderline high</a:t>
            </a:r>
            <a:endParaRPr/>
          </a:p>
        </p:txBody>
      </p:sp>
      <p:sp>
        <p:nvSpPr>
          <p:cNvPr id="408" name="Google Shape;408;gd55e4b0076_2_20"/>
          <p:cNvSpPr/>
          <p:nvPr/>
        </p:nvSpPr>
        <p:spPr>
          <a:xfrm>
            <a:off x="7054766" y="1064699"/>
            <a:ext cx="684600" cy="323100"/>
          </a:xfrm>
          <a:prstGeom prst="rect">
            <a:avLst/>
          </a:prstGeom>
          <a:noFill/>
          <a:ln w="38100" cap="flat" cmpd="sng">
            <a:solidFill>
              <a:srgbClr val="FBE4D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9" name="Google Shape;409;gd55e4b0076_2_20"/>
          <p:cNvSpPr txBox="1"/>
          <p:nvPr/>
        </p:nvSpPr>
        <p:spPr>
          <a:xfrm>
            <a:off x="2441716" y="1468587"/>
            <a:ext cx="1621500" cy="32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lt1"/>
                </a:solidFill>
                <a:latin typeface="Calibri"/>
                <a:ea typeface="Calibri"/>
                <a:cs typeface="Calibri"/>
                <a:sym typeface="Calibri"/>
              </a:rPr>
              <a:t>Borderline high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A2B40"/>
        </a:solidFill>
        <a:effectLst/>
      </p:bgPr>
    </p:bg>
    <p:spTree>
      <p:nvGrpSpPr>
        <p:cNvPr id="1" name="Shape 99"/>
        <p:cNvGrpSpPr/>
        <p:nvPr/>
      </p:nvGrpSpPr>
      <p:grpSpPr>
        <a:xfrm>
          <a:off x="0" y="0"/>
          <a:ext cx="0" cy="0"/>
          <a:chOff x="0" y="0"/>
          <a:chExt cx="0" cy="0"/>
        </a:xfrm>
      </p:grpSpPr>
      <p:sp>
        <p:nvSpPr>
          <p:cNvPr id="100" name="Google Shape;100;gd47b12c93a_1_0"/>
          <p:cNvSpPr/>
          <p:nvPr/>
        </p:nvSpPr>
        <p:spPr>
          <a:xfrm>
            <a:off x="0" y="-29461"/>
            <a:ext cx="12192000" cy="668100"/>
          </a:xfrm>
          <a:prstGeom prst="rect">
            <a:avLst/>
          </a:prstGeom>
          <a:solidFill>
            <a:schemeClr val="lt1"/>
          </a:solidFill>
          <a:ln>
            <a:noFill/>
          </a:ln>
        </p:spPr>
        <p:txBody>
          <a:bodyPr spcFirstLastPara="1" wrap="square" lIns="91425" tIns="45700" rIns="91425" bIns="45700" anchor="ctr" anchorCtr="0">
            <a:noAutofit/>
          </a:bodyPr>
          <a:lstStyle/>
          <a:p>
            <a:pPr marL="914400" marR="0" lvl="2" indent="0" algn="l" rtl="0">
              <a:spcBef>
                <a:spcPts val="0"/>
              </a:spcBef>
              <a:spcAft>
                <a:spcPts val="0"/>
              </a:spcAft>
              <a:buNone/>
            </a:pPr>
            <a:r>
              <a:rPr lang="en-US" sz="3000" b="1" i="1">
                <a:solidFill>
                  <a:srgbClr val="3A3838"/>
                </a:solidFill>
              </a:rPr>
              <a:t>Content</a:t>
            </a:r>
            <a:endParaRPr sz="3000" b="0" i="0" u="none" strike="noStrike" cap="none">
              <a:solidFill>
                <a:srgbClr val="BFBFBF"/>
              </a:solidFill>
              <a:latin typeface="Arial"/>
              <a:ea typeface="Arial"/>
              <a:cs typeface="Arial"/>
              <a:sym typeface="Arial"/>
            </a:endParaRPr>
          </a:p>
        </p:txBody>
      </p:sp>
      <p:sp>
        <p:nvSpPr>
          <p:cNvPr id="101" name="Google Shape;101;gd47b12c93a_1_0"/>
          <p:cNvSpPr/>
          <p:nvPr/>
        </p:nvSpPr>
        <p:spPr>
          <a:xfrm>
            <a:off x="5691319" y="788714"/>
            <a:ext cx="430200" cy="36000"/>
          </a:xfrm>
          <a:prstGeom prst="roundRect">
            <a:avLst>
              <a:gd name="adj" fmla="val 5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gd47b12c93a_1_0"/>
          <p:cNvSpPr/>
          <p:nvPr/>
        </p:nvSpPr>
        <p:spPr>
          <a:xfrm>
            <a:off x="4191002" y="1921361"/>
            <a:ext cx="4152900" cy="3698700"/>
          </a:xfrm>
          <a:prstGeom prst="rect">
            <a:avLst/>
          </a:prstGeom>
          <a:solidFill>
            <a:srgbClr val="2A2B40"/>
          </a:solidFill>
          <a:ln w="38100" cap="flat" cmpd="sng">
            <a:solidFill>
              <a:srgbClr val="F3929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Malgun Gothic"/>
              <a:ea typeface="Malgun Gothic"/>
              <a:cs typeface="Malgun Gothic"/>
              <a:sym typeface="Malgun Gothic"/>
            </a:endParaRPr>
          </a:p>
        </p:txBody>
      </p:sp>
      <p:grpSp>
        <p:nvGrpSpPr>
          <p:cNvPr id="103" name="Google Shape;103;gd47b12c93a_1_0"/>
          <p:cNvGrpSpPr/>
          <p:nvPr/>
        </p:nvGrpSpPr>
        <p:grpSpPr>
          <a:xfrm>
            <a:off x="4514651" y="2473949"/>
            <a:ext cx="3267000" cy="2621582"/>
            <a:chOff x="4593203" y="2730298"/>
            <a:chExt cx="3267000" cy="2621582"/>
          </a:xfrm>
        </p:grpSpPr>
        <p:grpSp>
          <p:nvGrpSpPr>
            <p:cNvPr id="104" name="Google Shape;104;gd47b12c93a_1_0"/>
            <p:cNvGrpSpPr/>
            <p:nvPr/>
          </p:nvGrpSpPr>
          <p:grpSpPr>
            <a:xfrm>
              <a:off x="4593203" y="2730298"/>
              <a:ext cx="3267000" cy="2621582"/>
              <a:chOff x="4952991" y="3092705"/>
              <a:chExt cx="3267000" cy="2621582"/>
            </a:xfrm>
          </p:grpSpPr>
          <p:sp>
            <p:nvSpPr>
              <p:cNvPr id="105" name="Google Shape;105;gd47b12c93a_1_0"/>
              <p:cNvSpPr txBox="1"/>
              <p:nvPr/>
            </p:nvSpPr>
            <p:spPr>
              <a:xfrm>
                <a:off x="4952991" y="3092705"/>
                <a:ext cx="3267000" cy="47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FFFF"/>
                  </a:buClr>
                  <a:buSzPts val="2500"/>
                  <a:buFont typeface="Calibri"/>
                  <a:buNone/>
                </a:pPr>
                <a:r>
                  <a:rPr lang="en-US" sz="2500" b="1" i="0" u="none" strike="noStrike" cap="none">
                    <a:solidFill>
                      <a:srgbClr val="FFFFFF"/>
                    </a:solidFill>
                    <a:latin typeface="Calibri"/>
                    <a:ea typeface="Calibri"/>
                    <a:cs typeface="Calibri"/>
                    <a:sym typeface="Calibri"/>
                  </a:rPr>
                  <a:t>01 Project Introduction</a:t>
                </a:r>
                <a:endParaRPr sz="2500" b="1" i="0" u="none" strike="noStrike" cap="none">
                  <a:solidFill>
                    <a:srgbClr val="FFFFFF"/>
                  </a:solidFill>
                  <a:latin typeface="Calibri"/>
                  <a:ea typeface="Calibri"/>
                  <a:cs typeface="Calibri"/>
                  <a:sym typeface="Calibri"/>
                </a:endParaRPr>
              </a:p>
            </p:txBody>
          </p:sp>
          <p:sp>
            <p:nvSpPr>
              <p:cNvPr id="106" name="Google Shape;106;gd47b12c93a_1_0"/>
              <p:cNvSpPr txBox="1"/>
              <p:nvPr/>
            </p:nvSpPr>
            <p:spPr>
              <a:xfrm>
                <a:off x="4952991" y="3812169"/>
                <a:ext cx="3267000" cy="47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FFFF"/>
                  </a:buClr>
                  <a:buSzPts val="2500"/>
                  <a:buFont typeface="Calibri"/>
                  <a:buNone/>
                </a:pPr>
                <a:r>
                  <a:rPr lang="en-US" sz="2500" b="1" i="0" u="none" strike="noStrike" cap="none">
                    <a:solidFill>
                      <a:srgbClr val="FFFFFF"/>
                    </a:solidFill>
                    <a:latin typeface="Calibri"/>
                    <a:ea typeface="Calibri"/>
                    <a:cs typeface="Calibri"/>
                    <a:sym typeface="Calibri"/>
                  </a:rPr>
                  <a:t>0</a:t>
                </a:r>
                <a:r>
                  <a:rPr lang="en-US" sz="2500" b="1">
                    <a:solidFill>
                      <a:srgbClr val="FFFFFF"/>
                    </a:solidFill>
                    <a:latin typeface="Calibri"/>
                    <a:ea typeface="Calibri"/>
                    <a:cs typeface="Calibri"/>
                    <a:sym typeface="Calibri"/>
                  </a:rPr>
                  <a:t>2</a:t>
                </a:r>
                <a:r>
                  <a:rPr lang="en-US" sz="2500" b="1" i="0" u="none" strike="noStrike" cap="none">
                    <a:solidFill>
                      <a:srgbClr val="FFFFFF"/>
                    </a:solidFill>
                    <a:latin typeface="Calibri"/>
                    <a:ea typeface="Calibri"/>
                    <a:cs typeface="Calibri"/>
                    <a:sym typeface="Calibri"/>
                  </a:rPr>
                  <a:t> </a:t>
                </a:r>
                <a:r>
                  <a:rPr lang="en-US" sz="2500" b="1">
                    <a:solidFill>
                      <a:srgbClr val="FFFFFF"/>
                    </a:solidFill>
                    <a:latin typeface="Calibri"/>
                    <a:ea typeface="Calibri"/>
                    <a:cs typeface="Calibri"/>
                    <a:sym typeface="Calibri"/>
                  </a:rPr>
                  <a:t>Roadmap</a:t>
                </a:r>
                <a:endParaRPr sz="2500" b="1" i="0" u="none" strike="noStrike" cap="none">
                  <a:solidFill>
                    <a:srgbClr val="FFFFFF"/>
                  </a:solidFill>
                  <a:latin typeface="Calibri"/>
                  <a:ea typeface="Calibri"/>
                  <a:cs typeface="Calibri"/>
                  <a:sym typeface="Calibri"/>
                </a:endParaRPr>
              </a:p>
            </p:txBody>
          </p:sp>
          <p:sp>
            <p:nvSpPr>
              <p:cNvPr id="107" name="Google Shape;107;gd47b12c93a_1_0"/>
              <p:cNvSpPr txBox="1"/>
              <p:nvPr/>
            </p:nvSpPr>
            <p:spPr>
              <a:xfrm>
                <a:off x="4952991" y="5237287"/>
                <a:ext cx="3267000" cy="47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FFFF"/>
                  </a:buClr>
                  <a:buSzPts val="2500"/>
                  <a:buFont typeface="Calibri"/>
                  <a:buNone/>
                </a:pPr>
                <a:r>
                  <a:rPr lang="en-US" sz="2500" b="1" i="0" u="none" strike="noStrike" cap="none">
                    <a:solidFill>
                      <a:srgbClr val="FFFFFF"/>
                    </a:solidFill>
                    <a:latin typeface="Calibri"/>
                    <a:ea typeface="Calibri"/>
                    <a:cs typeface="Calibri"/>
                    <a:sym typeface="Calibri"/>
                  </a:rPr>
                  <a:t>0</a:t>
                </a:r>
                <a:r>
                  <a:rPr lang="en-US" sz="2500" b="1">
                    <a:solidFill>
                      <a:srgbClr val="FFFFFF"/>
                    </a:solidFill>
                    <a:latin typeface="Calibri"/>
                    <a:ea typeface="Calibri"/>
                    <a:cs typeface="Calibri"/>
                    <a:sym typeface="Calibri"/>
                  </a:rPr>
                  <a:t>4</a:t>
                </a:r>
                <a:r>
                  <a:rPr lang="en-US" sz="2500" b="1" i="0" u="none" strike="noStrike" cap="none">
                    <a:solidFill>
                      <a:srgbClr val="FFFFFF"/>
                    </a:solidFill>
                    <a:latin typeface="Calibri"/>
                    <a:ea typeface="Calibri"/>
                    <a:cs typeface="Calibri"/>
                    <a:sym typeface="Calibri"/>
                  </a:rPr>
                  <a:t> Conclusion</a:t>
                </a:r>
                <a:endParaRPr sz="2500" b="1" i="0" u="none" strike="noStrike" cap="none">
                  <a:solidFill>
                    <a:srgbClr val="FFFFFF"/>
                  </a:solidFill>
                  <a:latin typeface="Calibri"/>
                  <a:ea typeface="Calibri"/>
                  <a:cs typeface="Calibri"/>
                  <a:sym typeface="Calibri"/>
                </a:endParaRPr>
              </a:p>
            </p:txBody>
          </p:sp>
        </p:grpSp>
        <p:sp>
          <p:nvSpPr>
            <p:cNvPr id="108" name="Google Shape;108;gd47b12c93a_1_0"/>
            <p:cNvSpPr txBox="1"/>
            <p:nvPr/>
          </p:nvSpPr>
          <p:spPr>
            <a:xfrm>
              <a:off x="4593203" y="4152394"/>
              <a:ext cx="3267000" cy="47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FFFF"/>
                </a:buClr>
                <a:buSzPts val="2500"/>
                <a:buFont typeface="Calibri"/>
                <a:buNone/>
              </a:pPr>
              <a:r>
                <a:rPr lang="en-US" sz="2500" b="1" i="0" u="none" strike="noStrike" cap="none">
                  <a:solidFill>
                    <a:srgbClr val="FFFFFF"/>
                  </a:solidFill>
                  <a:latin typeface="Calibri"/>
                  <a:ea typeface="Calibri"/>
                  <a:cs typeface="Calibri"/>
                  <a:sym typeface="Calibri"/>
                </a:rPr>
                <a:t>0</a:t>
              </a:r>
              <a:r>
                <a:rPr lang="en-US" sz="2500" b="1">
                  <a:solidFill>
                    <a:srgbClr val="FFFFFF"/>
                  </a:solidFill>
                  <a:latin typeface="Calibri"/>
                  <a:ea typeface="Calibri"/>
                  <a:cs typeface="Calibri"/>
                  <a:sym typeface="Calibri"/>
                </a:rPr>
                <a:t>3</a:t>
              </a:r>
              <a:r>
                <a:rPr lang="en-US" sz="2500" b="1" i="0" u="none" strike="noStrike" cap="none">
                  <a:solidFill>
                    <a:srgbClr val="FFFFFF"/>
                  </a:solidFill>
                  <a:latin typeface="Calibri"/>
                  <a:ea typeface="Calibri"/>
                  <a:cs typeface="Calibri"/>
                  <a:sym typeface="Calibri"/>
                </a:rPr>
                <a:t> Data Visualization</a:t>
              </a:r>
              <a:endParaRPr sz="2500" b="1"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A2B40"/>
        </a:solidFill>
        <a:effectLst/>
      </p:bgPr>
    </p:bg>
    <p:spTree>
      <p:nvGrpSpPr>
        <p:cNvPr id="1" name="Shape 413"/>
        <p:cNvGrpSpPr/>
        <p:nvPr/>
      </p:nvGrpSpPr>
      <p:grpSpPr>
        <a:xfrm>
          <a:off x="0" y="0"/>
          <a:ext cx="0" cy="0"/>
          <a:chOff x="0" y="0"/>
          <a:chExt cx="0" cy="0"/>
        </a:xfrm>
      </p:grpSpPr>
      <p:sp>
        <p:nvSpPr>
          <p:cNvPr id="414" name="Google Shape;414;gd55e4b0076_2_44"/>
          <p:cNvSpPr/>
          <p:nvPr/>
        </p:nvSpPr>
        <p:spPr>
          <a:xfrm>
            <a:off x="1" y="-7715"/>
            <a:ext cx="12192000" cy="668100"/>
          </a:xfrm>
          <a:prstGeom prst="rect">
            <a:avLst/>
          </a:prstGeom>
          <a:solidFill>
            <a:schemeClr val="lt1"/>
          </a:solidFill>
          <a:ln>
            <a:noFill/>
          </a:ln>
        </p:spPr>
        <p:txBody>
          <a:bodyPr spcFirstLastPara="1" wrap="square" lIns="91425" tIns="45700" rIns="91425" bIns="45700" anchor="ctr" anchorCtr="0">
            <a:noAutofit/>
          </a:bodyPr>
          <a:lstStyle/>
          <a:p>
            <a:pPr marL="914400" marR="0" lvl="2" indent="0" algn="l" rtl="0">
              <a:spcBef>
                <a:spcPts val="0"/>
              </a:spcBef>
              <a:spcAft>
                <a:spcPts val="0"/>
              </a:spcAft>
              <a:buNone/>
            </a:pPr>
            <a:r>
              <a:rPr lang="en-US" sz="3000" b="1" i="1" u="none" strike="noStrike" cap="none">
                <a:solidFill>
                  <a:srgbClr val="3A3838"/>
                </a:solidFill>
              </a:rPr>
              <a:t>0</a:t>
            </a:r>
            <a:r>
              <a:rPr lang="en-US" sz="3000" b="1" i="1">
                <a:solidFill>
                  <a:srgbClr val="3A3838"/>
                </a:solidFill>
              </a:rPr>
              <a:t>3</a:t>
            </a:r>
            <a:r>
              <a:rPr lang="en-US" sz="3000" b="1" i="1" u="none" strike="noStrike" cap="none">
                <a:solidFill>
                  <a:srgbClr val="3A3838"/>
                </a:solidFill>
              </a:rPr>
              <a:t> Data Visualization- </a:t>
            </a:r>
            <a:r>
              <a:rPr lang="en-US" sz="2000" b="1" i="1" u="none" strike="noStrike" cap="none">
                <a:solidFill>
                  <a:srgbClr val="3A3838"/>
                </a:solidFill>
                <a:latin typeface="Calibri"/>
                <a:ea typeface="Calibri"/>
                <a:cs typeface="Calibri"/>
                <a:sym typeface="Calibri"/>
              </a:rPr>
              <a:t>[</a:t>
            </a:r>
            <a:r>
              <a:rPr lang="en-US" sz="1900" b="1" i="1" u="none" strike="noStrike" cap="none">
                <a:solidFill>
                  <a:srgbClr val="FF0000"/>
                </a:solidFill>
                <a:latin typeface="Arial"/>
                <a:ea typeface="Arial"/>
                <a:cs typeface="Arial"/>
                <a:sym typeface="Arial"/>
              </a:rPr>
              <a:t>Cholesterol Ratio (Cholesterol / HDL) </a:t>
            </a:r>
            <a:r>
              <a:rPr lang="en-US" sz="1900" b="1" i="1" u="none" strike="noStrike" cap="none">
                <a:solidFill>
                  <a:srgbClr val="2A2B40"/>
                </a:solidFill>
                <a:latin typeface="Arial"/>
                <a:ea typeface="Arial"/>
                <a:cs typeface="Arial"/>
                <a:sym typeface="Arial"/>
              </a:rPr>
              <a:t>– </a:t>
            </a:r>
            <a:r>
              <a:rPr lang="en-US" sz="2000" b="1" i="1" u="none" strike="noStrike" cap="none">
                <a:solidFill>
                  <a:srgbClr val="2A2B40"/>
                </a:solidFill>
                <a:latin typeface="Arial"/>
                <a:ea typeface="Arial"/>
                <a:cs typeface="Arial"/>
                <a:sym typeface="Arial"/>
              </a:rPr>
              <a:t>Average of fat</a:t>
            </a:r>
            <a:r>
              <a:rPr lang="en-US" sz="2000" b="1" i="1">
                <a:solidFill>
                  <a:srgbClr val="2A2B40"/>
                </a:solidFill>
              </a:rPr>
              <a:t>%</a:t>
            </a:r>
            <a:r>
              <a:rPr lang="en-US" sz="2000" b="1" i="1" u="none" strike="noStrike" cap="none">
                <a:solidFill>
                  <a:srgbClr val="2A2B40"/>
                </a:solidFill>
                <a:latin typeface="Arial"/>
                <a:ea typeface="Arial"/>
                <a:cs typeface="Arial"/>
                <a:sym typeface="Arial"/>
              </a:rPr>
              <a:t>]</a:t>
            </a:r>
            <a:endParaRPr sz="2000" b="0" i="1" u="none" strike="noStrike" cap="none">
              <a:solidFill>
                <a:srgbClr val="2A2B40"/>
              </a:solidFill>
              <a:latin typeface="Calibri"/>
              <a:ea typeface="Calibri"/>
              <a:cs typeface="Calibri"/>
              <a:sym typeface="Calibri"/>
            </a:endParaRPr>
          </a:p>
        </p:txBody>
      </p:sp>
      <p:cxnSp>
        <p:nvCxnSpPr>
          <p:cNvPr id="415" name="Google Shape;415;gd55e4b0076_2_44"/>
          <p:cNvCxnSpPr/>
          <p:nvPr/>
        </p:nvCxnSpPr>
        <p:spPr>
          <a:xfrm>
            <a:off x="8658225" y="971550"/>
            <a:ext cx="0" cy="5600700"/>
          </a:xfrm>
          <a:prstGeom prst="straightConnector1">
            <a:avLst/>
          </a:prstGeom>
          <a:noFill/>
          <a:ln w="19050" cap="flat" cmpd="sng">
            <a:solidFill>
              <a:srgbClr val="F6949F"/>
            </a:solidFill>
            <a:prstDash val="dash"/>
            <a:miter lim="800000"/>
            <a:headEnd type="none" w="sm" len="sm"/>
            <a:tailEnd type="none" w="sm" len="sm"/>
          </a:ln>
        </p:spPr>
      </p:cxnSp>
      <p:graphicFrame>
        <p:nvGraphicFramePr>
          <p:cNvPr id="416" name="Google Shape;416;gd55e4b0076_2_44"/>
          <p:cNvGraphicFramePr/>
          <p:nvPr/>
        </p:nvGraphicFramePr>
        <p:xfrm>
          <a:off x="8839200" y="1638301"/>
          <a:ext cx="3123875" cy="1577350"/>
        </p:xfrm>
        <a:graphic>
          <a:graphicData uri="http://schemas.openxmlformats.org/drawingml/2006/table">
            <a:tbl>
              <a:tblPr>
                <a:noFill/>
                <a:tableStyleId>{5FCCA698-B320-4417-8311-28D358C9C363}</a:tableStyleId>
              </a:tblPr>
              <a:tblGrid>
                <a:gridCol w="1723700">
                  <a:extLst>
                    <a:ext uri="{9D8B030D-6E8A-4147-A177-3AD203B41FA5}">
                      <a16:colId xmlns:a16="http://schemas.microsoft.com/office/drawing/2014/main" val="20000"/>
                    </a:ext>
                  </a:extLst>
                </a:gridCol>
                <a:gridCol w="1400175">
                  <a:extLst>
                    <a:ext uri="{9D8B030D-6E8A-4147-A177-3AD203B41FA5}">
                      <a16:colId xmlns:a16="http://schemas.microsoft.com/office/drawing/2014/main" val="20001"/>
                    </a:ext>
                  </a:extLst>
                </a:gridCol>
              </a:tblGrid>
              <a:tr h="307225">
                <a:tc>
                  <a:txBody>
                    <a:bodyPr/>
                    <a:lstStyle/>
                    <a:p>
                      <a:pPr marL="0" marR="0" lvl="0" indent="0" algn="ctr" rtl="0">
                        <a:spcBef>
                          <a:spcPts val="0"/>
                        </a:spcBef>
                        <a:spcAft>
                          <a:spcPts val="0"/>
                        </a:spcAft>
                        <a:buNone/>
                      </a:pPr>
                      <a:r>
                        <a:rPr lang="en-US" sz="1800" b="1" i="0" u="none" strike="noStrike" cap="none">
                          <a:solidFill>
                            <a:srgbClr val="000000"/>
                          </a:solidFill>
                          <a:latin typeface="Calibri"/>
                          <a:ea typeface="Calibri"/>
                          <a:cs typeface="Calibri"/>
                          <a:sym typeface="Calibri"/>
                        </a:rPr>
                        <a:t> </a:t>
                      </a:r>
                      <a:r>
                        <a:rPr lang="en-US" sz="1800" b="1" i="0" u="none" strike="noStrike" cap="none">
                          <a:solidFill>
                            <a:schemeClr val="lt1"/>
                          </a:solidFill>
                          <a:latin typeface="Calibri"/>
                          <a:ea typeface="Calibri"/>
                          <a:cs typeface="Calibri"/>
                          <a:sym typeface="Calibri"/>
                        </a:rPr>
                        <a:t>Ratio</a:t>
                      </a:r>
                      <a:endParaRPr/>
                    </a:p>
                  </a:txBody>
                  <a:tcPr marL="7625" marR="7625" marT="7625" marB="0" anchor="ctr">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12700" cap="flat" cmpd="sng">
                      <a:solidFill>
                        <a:srgbClr val="F3929D"/>
                      </a:solidFill>
                      <a:prstDash val="solid"/>
                      <a:round/>
                      <a:headEnd type="none" w="sm" len="sm"/>
                      <a:tailEnd type="none" w="sm" len="sm"/>
                    </a:lnT>
                    <a:lnB w="12700" cap="flat" cmpd="sng">
                      <a:solidFill>
                        <a:srgbClr val="F3929D"/>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i="0" u="none" strike="noStrike" cap="none">
                          <a:solidFill>
                            <a:srgbClr val="000000"/>
                          </a:solidFill>
                          <a:latin typeface="Calibri"/>
                          <a:ea typeface="Calibri"/>
                          <a:cs typeface="Calibri"/>
                          <a:sym typeface="Calibri"/>
                        </a:rPr>
                        <a:t> </a:t>
                      </a:r>
                      <a:r>
                        <a:rPr lang="en-US" sz="1800" b="1" u="none" strike="noStrike" cap="none">
                          <a:solidFill>
                            <a:schemeClr val="lt1"/>
                          </a:solidFill>
                          <a:latin typeface="Calibri"/>
                          <a:ea typeface="Calibri"/>
                          <a:cs typeface="Calibri"/>
                          <a:sym typeface="Calibri"/>
                        </a:rPr>
                        <a:t>Status</a:t>
                      </a:r>
                      <a:endParaRPr sz="1800" b="1" i="0" u="none" strike="noStrike" cap="none">
                        <a:solidFill>
                          <a:schemeClr val="lt1"/>
                        </a:solidFill>
                        <a:latin typeface="Calibri"/>
                        <a:ea typeface="Calibri"/>
                        <a:cs typeface="Calibri"/>
                        <a:sym typeface="Calibri"/>
                      </a:endParaRPr>
                    </a:p>
                  </a:txBody>
                  <a:tcPr marL="7625" marR="7625" marT="7625" marB="0" anchor="ctr">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12700" cap="flat" cmpd="sng">
                      <a:solidFill>
                        <a:srgbClr val="F3929D"/>
                      </a:solidFill>
                      <a:prstDash val="solid"/>
                      <a:round/>
                      <a:headEnd type="none" w="sm" len="sm"/>
                      <a:tailEnd type="none" w="sm" len="sm"/>
                    </a:lnT>
                    <a:lnB w="12700" cap="flat" cmpd="sng">
                      <a:solidFill>
                        <a:srgbClr val="F3929D"/>
                      </a:solidFill>
                      <a:prstDash val="solid"/>
                      <a:round/>
                      <a:headEnd type="none" w="sm" len="sm"/>
                      <a:tailEnd type="none" w="sm" len="sm"/>
                    </a:lnB>
                  </a:tcPr>
                </a:tc>
                <a:extLst>
                  <a:ext uri="{0D108BD9-81ED-4DB2-BD59-A6C34878D82A}">
                    <a16:rowId xmlns:a16="http://schemas.microsoft.com/office/drawing/2014/main" val="10000"/>
                  </a:ext>
                </a:extLst>
              </a:tr>
              <a:tr h="340475">
                <a:tc>
                  <a:txBody>
                    <a:bodyPr/>
                    <a:lstStyle/>
                    <a:p>
                      <a:pPr marL="0" marR="0" lvl="0" indent="0" algn="ctr" rtl="0">
                        <a:spcBef>
                          <a:spcPts val="0"/>
                        </a:spcBef>
                        <a:spcAft>
                          <a:spcPts val="0"/>
                        </a:spcAft>
                        <a:buNone/>
                      </a:pPr>
                      <a:r>
                        <a:rPr lang="en-US" sz="1500" b="1" i="0" u="none" strike="noStrike" cap="none">
                          <a:solidFill>
                            <a:schemeClr val="lt1"/>
                          </a:solidFill>
                          <a:latin typeface="Calibri"/>
                          <a:ea typeface="Calibri"/>
                          <a:cs typeface="Calibri"/>
                          <a:sym typeface="Calibri"/>
                        </a:rPr>
                        <a:t>5.0</a:t>
                      </a:r>
                      <a:endParaRPr/>
                    </a:p>
                  </a:txBody>
                  <a:tcPr marL="7625" marR="7625" marT="7625" marB="0" anchor="ctr">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12700" cap="flat" cmpd="sng">
                      <a:solidFill>
                        <a:srgbClr val="F3929D"/>
                      </a:solidFill>
                      <a:prstDash val="solid"/>
                      <a:round/>
                      <a:headEnd type="none" w="sm" len="sm"/>
                      <a:tailEnd type="none" w="sm" len="sm"/>
                    </a:lnT>
                    <a:lnB w="9525" cap="flat" cmpd="sng">
                      <a:solidFill>
                        <a:srgbClr val="F3929D"/>
                      </a:solidFill>
                      <a:prstDash val="solid"/>
                      <a:round/>
                      <a:headEnd type="none" w="sm" len="sm"/>
                      <a:tailEnd type="none" w="sm" len="sm"/>
                    </a:lnB>
                  </a:tcPr>
                </a:tc>
                <a:tc>
                  <a:txBody>
                    <a:bodyPr/>
                    <a:lstStyle/>
                    <a:p>
                      <a:pPr marL="0" marR="0" lvl="0" indent="0" algn="ctr" rtl="0">
                        <a:spcBef>
                          <a:spcPts val="0"/>
                        </a:spcBef>
                        <a:spcAft>
                          <a:spcPts val="0"/>
                        </a:spcAft>
                        <a:buNone/>
                      </a:pPr>
                      <a:r>
                        <a:rPr lang="en-US" sz="1500" b="1" i="0" u="none" strike="noStrike" cap="none">
                          <a:solidFill>
                            <a:schemeClr val="lt1"/>
                          </a:solidFill>
                          <a:latin typeface="Calibri"/>
                          <a:ea typeface="Calibri"/>
                          <a:cs typeface="Calibri"/>
                          <a:sym typeface="Calibri"/>
                        </a:rPr>
                        <a:t>average risk</a:t>
                      </a:r>
                      <a:r>
                        <a:rPr lang="en-US" sz="1500" b="1" i="0" u="none" strike="noStrike" cap="none">
                          <a:solidFill>
                            <a:srgbClr val="000000"/>
                          </a:solidFill>
                          <a:latin typeface="Calibri"/>
                          <a:ea typeface="Calibri"/>
                          <a:cs typeface="Calibri"/>
                          <a:sym typeface="Calibri"/>
                        </a:rPr>
                        <a:t> </a:t>
                      </a:r>
                      <a:endParaRPr/>
                    </a:p>
                  </a:txBody>
                  <a:tcPr marL="7625" marR="7625" marT="7625" marB="0" anchor="ctr">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12700" cap="flat" cmpd="sng">
                      <a:solidFill>
                        <a:srgbClr val="F3929D"/>
                      </a:solidFill>
                      <a:prstDash val="solid"/>
                      <a:round/>
                      <a:headEnd type="none" w="sm" len="sm"/>
                      <a:tailEnd type="none" w="sm" len="sm"/>
                    </a:lnT>
                    <a:lnB w="9525" cap="flat" cmpd="sng">
                      <a:solidFill>
                        <a:srgbClr val="F3929D"/>
                      </a:solidFill>
                      <a:prstDash val="solid"/>
                      <a:round/>
                      <a:headEnd type="none" w="sm" len="sm"/>
                      <a:tailEnd type="none" w="sm" len="sm"/>
                    </a:lnB>
                  </a:tcPr>
                </a:tc>
                <a:extLst>
                  <a:ext uri="{0D108BD9-81ED-4DB2-BD59-A6C34878D82A}">
                    <a16:rowId xmlns:a16="http://schemas.microsoft.com/office/drawing/2014/main" val="10001"/>
                  </a:ext>
                </a:extLst>
              </a:tr>
              <a:tr h="352425">
                <a:tc>
                  <a:txBody>
                    <a:bodyPr/>
                    <a:lstStyle/>
                    <a:p>
                      <a:pPr marL="0" marR="0" lvl="0" indent="0" algn="ctr" rtl="0">
                        <a:spcBef>
                          <a:spcPts val="0"/>
                        </a:spcBef>
                        <a:spcAft>
                          <a:spcPts val="0"/>
                        </a:spcAft>
                        <a:buNone/>
                      </a:pPr>
                      <a:r>
                        <a:rPr lang="en-US" sz="1500" b="1" i="0" u="none" strike="noStrike" cap="none">
                          <a:solidFill>
                            <a:schemeClr val="lt1"/>
                          </a:solidFill>
                          <a:latin typeface="Calibri"/>
                          <a:ea typeface="Calibri"/>
                          <a:cs typeface="Calibri"/>
                          <a:sym typeface="Calibri"/>
                        </a:rPr>
                        <a:t>3.4</a:t>
                      </a:r>
                      <a:endParaRPr/>
                    </a:p>
                  </a:txBody>
                  <a:tcPr marL="7625" marR="7625" marT="7625" marB="0" anchor="ctr">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9525" cap="flat" cmpd="sng">
                      <a:solidFill>
                        <a:srgbClr val="F3929D"/>
                      </a:solidFill>
                      <a:prstDash val="solid"/>
                      <a:round/>
                      <a:headEnd type="none" w="sm" len="sm"/>
                      <a:tailEnd type="none" w="sm" len="sm"/>
                    </a:lnT>
                    <a:lnB w="9525" cap="flat" cmpd="sng">
                      <a:solidFill>
                        <a:srgbClr val="F3929D"/>
                      </a:solidFill>
                      <a:prstDash val="solid"/>
                      <a:round/>
                      <a:headEnd type="none" w="sm" len="sm"/>
                      <a:tailEnd type="none" w="sm" len="sm"/>
                    </a:lnB>
                  </a:tcPr>
                </a:tc>
                <a:tc>
                  <a:txBody>
                    <a:bodyPr/>
                    <a:lstStyle/>
                    <a:p>
                      <a:pPr marL="0" marR="0" lvl="0" indent="0" algn="ctr" rtl="0">
                        <a:spcBef>
                          <a:spcPts val="0"/>
                        </a:spcBef>
                        <a:spcAft>
                          <a:spcPts val="0"/>
                        </a:spcAft>
                        <a:buNone/>
                      </a:pPr>
                      <a:r>
                        <a:rPr lang="en-US" sz="1500" b="1" i="0" u="none" strike="noStrike" cap="none">
                          <a:solidFill>
                            <a:schemeClr val="lt1"/>
                          </a:solidFill>
                          <a:latin typeface="Calibri"/>
                          <a:ea typeface="Calibri"/>
                          <a:cs typeface="Calibri"/>
                          <a:sym typeface="Calibri"/>
                        </a:rPr>
                        <a:t>half the </a:t>
                      </a:r>
                      <a:endParaRPr/>
                    </a:p>
                    <a:p>
                      <a:pPr marL="0" marR="0" lvl="0" indent="0" algn="ctr" rtl="0">
                        <a:spcBef>
                          <a:spcPts val="0"/>
                        </a:spcBef>
                        <a:spcAft>
                          <a:spcPts val="0"/>
                        </a:spcAft>
                        <a:buNone/>
                      </a:pPr>
                      <a:r>
                        <a:rPr lang="en-US" sz="1500" b="1" i="0" u="none" strike="noStrike" cap="none">
                          <a:solidFill>
                            <a:schemeClr val="lt1"/>
                          </a:solidFill>
                          <a:latin typeface="Calibri"/>
                          <a:ea typeface="Calibri"/>
                          <a:cs typeface="Calibri"/>
                          <a:sym typeface="Calibri"/>
                        </a:rPr>
                        <a:t>average risk</a:t>
                      </a:r>
                      <a:endParaRPr/>
                    </a:p>
                  </a:txBody>
                  <a:tcPr marL="7625" marR="7625" marT="7625" marB="0" anchor="ctr">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9525" cap="flat" cmpd="sng">
                      <a:solidFill>
                        <a:srgbClr val="F3929D"/>
                      </a:solidFill>
                      <a:prstDash val="solid"/>
                      <a:round/>
                      <a:headEnd type="none" w="sm" len="sm"/>
                      <a:tailEnd type="none" w="sm" len="sm"/>
                    </a:lnT>
                    <a:lnB w="9525" cap="flat" cmpd="sng">
                      <a:solidFill>
                        <a:srgbClr val="F3929D"/>
                      </a:solidFill>
                      <a:prstDash val="solid"/>
                      <a:round/>
                      <a:headEnd type="none" w="sm" len="sm"/>
                      <a:tailEnd type="none" w="sm" len="sm"/>
                    </a:lnB>
                  </a:tcPr>
                </a:tc>
                <a:extLst>
                  <a:ext uri="{0D108BD9-81ED-4DB2-BD59-A6C34878D82A}">
                    <a16:rowId xmlns:a16="http://schemas.microsoft.com/office/drawing/2014/main" val="10002"/>
                  </a:ext>
                </a:extLst>
              </a:tr>
              <a:tr h="203200">
                <a:tc>
                  <a:txBody>
                    <a:bodyPr/>
                    <a:lstStyle/>
                    <a:p>
                      <a:pPr marL="0" marR="0" lvl="0" indent="0" algn="ctr" rtl="0">
                        <a:spcBef>
                          <a:spcPts val="0"/>
                        </a:spcBef>
                        <a:spcAft>
                          <a:spcPts val="0"/>
                        </a:spcAft>
                        <a:buNone/>
                      </a:pPr>
                      <a:r>
                        <a:rPr lang="en-US" sz="1600" b="1" u="none" strike="noStrike" cap="none">
                          <a:solidFill>
                            <a:schemeClr val="lt1"/>
                          </a:solidFill>
                        </a:rPr>
                        <a:t>9.6</a:t>
                      </a:r>
                      <a:endParaRPr sz="1500" b="1" i="0" u="none" strike="noStrike" cap="none">
                        <a:solidFill>
                          <a:srgbClr val="000000"/>
                        </a:solidFill>
                        <a:latin typeface="Calibri"/>
                        <a:ea typeface="Calibri"/>
                        <a:cs typeface="Calibri"/>
                        <a:sym typeface="Calibri"/>
                      </a:endParaRPr>
                    </a:p>
                  </a:txBody>
                  <a:tcPr marL="7625" marR="7625" marT="7625" marB="0" anchor="ctr">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9525" cap="flat" cmpd="sng">
                      <a:solidFill>
                        <a:srgbClr val="F3929D"/>
                      </a:solidFill>
                      <a:prstDash val="solid"/>
                      <a:round/>
                      <a:headEnd type="none" w="sm" len="sm"/>
                      <a:tailEnd type="none" w="sm" len="sm"/>
                    </a:lnT>
                    <a:lnB w="12700" cap="flat" cmpd="sng">
                      <a:solidFill>
                        <a:srgbClr val="F3929D"/>
                      </a:solidFill>
                      <a:prstDash val="solid"/>
                      <a:round/>
                      <a:headEnd type="none" w="sm" len="sm"/>
                      <a:tailEnd type="none" w="sm" len="sm"/>
                    </a:lnB>
                  </a:tcPr>
                </a:tc>
                <a:tc>
                  <a:txBody>
                    <a:bodyPr/>
                    <a:lstStyle/>
                    <a:p>
                      <a:pPr marL="0" marR="0" lvl="0" indent="0" algn="ctr" rtl="0">
                        <a:spcBef>
                          <a:spcPts val="0"/>
                        </a:spcBef>
                        <a:spcAft>
                          <a:spcPts val="0"/>
                        </a:spcAft>
                        <a:buNone/>
                      </a:pPr>
                      <a:r>
                        <a:rPr lang="en-US" sz="1500" b="1" u="none" strike="noStrike" cap="none">
                          <a:solidFill>
                            <a:schemeClr val="lt1"/>
                          </a:solidFill>
                          <a:latin typeface="Calibri"/>
                          <a:ea typeface="Calibri"/>
                          <a:cs typeface="Calibri"/>
                          <a:sym typeface="Calibri"/>
                        </a:rPr>
                        <a:t>twice the average risk</a:t>
                      </a:r>
                      <a:endParaRPr sz="1500" b="1" i="0" u="none" strike="noStrike" cap="none">
                        <a:solidFill>
                          <a:srgbClr val="000000"/>
                        </a:solidFill>
                        <a:latin typeface="Calibri"/>
                        <a:ea typeface="Calibri"/>
                        <a:cs typeface="Calibri"/>
                        <a:sym typeface="Calibri"/>
                      </a:endParaRPr>
                    </a:p>
                  </a:txBody>
                  <a:tcPr marL="7625" marR="7625" marT="7625" marB="0" anchor="ctr">
                    <a:lnL w="12700" cap="flat" cmpd="sng">
                      <a:solidFill>
                        <a:srgbClr val="F3929D"/>
                      </a:solidFill>
                      <a:prstDash val="solid"/>
                      <a:round/>
                      <a:headEnd type="none" w="sm" len="sm"/>
                      <a:tailEnd type="none" w="sm" len="sm"/>
                    </a:lnL>
                    <a:lnR w="12700" cap="flat" cmpd="sng">
                      <a:solidFill>
                        <a:srgbClr val="F3929D"/>
                      </a:solidFill>
                      <a:prstDash val="solid"/>
                      <a:round/>
                      <a:headEnd type="none" w="sm" len="sm"/>
                      <a:tailEnd type="none" w="sm" len="sm"/>
                    </a:lnR>
                    <a:lnT w="9525" cap="flat" cmpd="sng">
                      <a:solidFill>
                        <a:srgbClr val="F3929D"/>
                      </a:solidFill>
                      <a:prstDash val="solid"/>
                      <a:round/>
                      <a:headEnd type="none" w="sm" len="sm"/>
                      <a:tailEnd type="none" w="sm" len="sm"/>
                    </a:lnT>
                    <a:lnB w="12700" cap="flat" cmpd="sng">
                      <a:solidFill>
                        <a:srgbClr val="F3929D"/>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417" name="Google Shape;417;gd55e4b0076_2_44"/>
          <p:cNvGrpSpPr/>
          <p:nvPr/>
        </p:nvGrpSpPr>
        <p:grpSpPr>
          <a:xfrm>
            <a:off x="8848725" y="3666162"/>
            <a:ext cx="3072067" cy="2608053"/>
            <a:chOff x="8849045" y="3773699"/>
            <a:chExt cx="3072067" cy="2608053"/>
          </a:xfrm>
        </p:grpSpPr>
        <p:sp>
          <p:nvSpPr>
            <p:cNvPr id="418" name="Google Shape;418;gd55e4b0076_2_44"/>
            <p:cNvSpPr/>
            <p:nvPr/>
          </p:nvSpPr>
          <p:spPr>
            <a:xfrm>
              <a:off x="8849045" y="4219576"/>
              <a:ext cx="3072067" cy="2162176"/>
            </a:xfrm>
            <a:custGeom>
              <a:avLst/>
              <a:gdLst/>
              <a:ahLst/>
              <a:cxnLst/>
              <a:rect l="l" t="t" r="r" b="b"/>
              <a:pathLst>
                <a:path w="3072067" h="2162176" fill="none" extrusionOk="0">
                  <a:moveTo>
                    <a:pt x="0" y="0"/>
                  </a:moveTo>
                  <a:cubicBezTo>
                    <a:pt x="105215" y="-15115"/>
                    <a:pt x="354751" y="-1409"/>
                    <a:pt x="522251" y="0"/>
                  </a:cubicBezTo>
                  <a:cubicBezTo>
                    <a:pt x="689751" y="1409"/>
                    <a:pt x="992001" y="12687"/>
                    <a:pt x="1136665" y="0"/>
                  </a:cubicBezTo>
                  <a:cubicBezTo>
                    <a:pt x="1281329" y="-12687"/>
                    <a:pt x="1516140" y="23898"/>
                    <a:pt x="1689637" y="0"/>
                  </a:cubicBezTo>
                  <a:cubicBezTo>
                    <a:pt x="1863134" y="-23898"/>
                    <a:pt x="2105018" y="-7191"/>
                    <a:pt x="2334771" y="0"/>
                  </a:cubicBezTo>
                  <a:cubicBezTo>
                    <a:pt x="2564524" y="7191"/>
                    <a:pt x="2895754" y="1231"/>
                    <a:pt x="3072067" y="0"/>
                  </a:cubicBezTo>
                  <a:cubicBezTo>
                    <a:pt x="3097526" y="179344"/>
                    <a:pt x="3049473" y="387447"/>
                    <a:pt x="3072067" y="540544"/>
                  </a:cubicBezTo>
                  <a:cubicBezTo>
                    <a:pt x="3094661" y="693641"/>
                    <a:pt x="3061304" y="983596"/>
                    <a:pt x="3072067" y="1124332"/>
                  </a:cubicBezTo>
                  <a:cubicBezTo>
                    <a:pt x="3082830" y="1265068"/>
                    <a:pt x="3050870" y="1475463"/>
                    <a:pt x="3072067" y="1600010"/>
                  </a:cubicBezTo>
                  <a:cubicBezTo>
                    <a:pt x="3093264" y="1724557"/>
                    <a:pt x="3077525" y="1928761"/>
                    <a:pt x="3072067" y="2162176"/>
                  </a:cubicBezTo>
                  <a:cubicBezTo>
                    <a:pt x="2940220" y="2137219"/>
                    <a:pt x="2622118" y="2161599"/>
                    <a:pt x="2457654" y="2162176"/>
                  </a:cubicBezTo>
                  <a:cubicBezTo>
                    <a:pt x="2293190" y="2162753"/>
                    <a:pt x="2135755" y="2170979"/>
                    <a:pt x="1904682" y="2162176"/>
                  </a:cubicBezTo>
                  <a:cubicBezTo>
                    <a:pt x="1673609" y="2153373"/>
                    <a:pt x="1469999" y="2168092"/>
                    <a:pt x="1290268" y="2162176"/>
                  </a:cubicBezTo>
                  <a:cubicBezTo>
                    <a:pt x="1110537" y="2156260"/>
                    <a:pt x="894507" y="2161021"/>
                    <a:pt x="737296" y="2162176"/>
                  </a:cubicBezTo>
                  <a:cubicBezTo>
                    <a:pt x="580085" y="2163331"/>
                    <a:pt x="196189" y="2178165"/>
                    <a:pt x="0" y="2162176"/>
                  </a:cubicBezTo>
                  <a:cubicBezTo>
                    <a:pt x="3402" y="1899432"/>
                    <a:pt x="17675" y="1788070"/>
                    <a:pt x="0" y="1578388"/>
                  </a:cubicBezTo>
                  <a:cubicBezTo>
                    <a:pt x="-17675" y="1368706"/>
                    <a:pt x="-17215" y="1299276"/>
                    <a:pt x="0" y="1102710"/>
                  </a:cubicBezTo>
                  <a:cubicBezTo>
                    <a:pt x="17215" y="906144"/>
                    <a:pt x="12475" y="785431"/>
                    <a:pt x="0" y="540544"/>
                  </a:cubicBezTo>
                  <a:cubicBezTo>
                    <a:pt x="-12475" y="295657"/>
                    <a:pt x="-21209" y="108782"/>
                    <a:pt x="0" y="0"/>
                  </a:cubicBezTo>
                  <a:close/>
                </a:path>
                <a:path w="3072067" h="2162176" extrusionOk="0">
                  <a:moveTo>
                    <a:pt x="0" y="0"/>
                  </a:moveTo>
                  <a:cubicBezTo>
                    <a:pt x="159782" y="-1737"/>
                    <a:pt x="334904" y="-4051"/>
                    <a:pt x="614413" y="0"/>
                  </a:cubicBezTo>
                  <a:cubicBezTo>
                    <a:pt x="893922" y="4051"/>
                    <a:pt x="973931" y="18542"/>
                    <a:pt x="1167385" y="0"/>
                  </a:cubicBezTo>
                  <a:cubicBezTo>
                    <a:pt x="1360839" y="-18542"/>
                    <a:pt x="1558025" y="-8863"/>
                    <a:pt x="1843240" y="0"/>
                  </a:cubicBezTo>
                  <a:cubicBezTo>
                    <a:pt x="2128455" y="8863"/>
                    <a:pt x="2168414" y="25508"/>
                    <a:pt x="2488374" y="0"/>
                  </a:cubicBezTo>
                  <a:cubicBezTo>
                    <a:pt x="2808334" y="-25508"/>
                    <a:pt x="2820070" y="15543"/>
                    <a:pt x="3072067" y="0"/>
                  </a:cubicBezTo>
                  <a:cubicBezTo>
                    <a:pt x="3093276" y="159533"/>
                    <a:pt x="3049800" y="401903"/>
                    <a:pt x="3072067" y="540544"/>
                  </a:cubicBezTo>
                  <a:cubicBezTo>
                    <a:pt x="3094334" y="679185"/>
                    <a:pt x="3066140" y="794967"/>
                    <a:pt x="3072067" y="1037844"/>
                  </a:cubicBezTo>
                  <a:cubicBezTo>
                    <a:pt x="3077994" y="1280721"/>
                    <a:pt x="3055952" y="1384307"/>
                    <a:pt x="3072067" y="1513523"/>
                  </a:cubicBezTo>
                  <a:cubicBezTo>
                    <a:pt x="3088182" y="1642739"/>
                    <a:pt x="3064489" y="1889993"/>
                    <a:pt x="3072067" y="2162176"/>
                  </a:cubicBezTo>
                  <a:cubicBezTo>
                    <a:pt x="2789278" y="2142636"/>
                    <a:pt x="2772703" y="2175063"/>
                    <a:pt x="2488374" y="2162176"/>
                  </a:cubicBezTo>
                  <a:cubicBezTo>
                    <a:pt x="2204045" y="2149289"/>
                    <a:pt x="2023240" y="2185084"/>
                    <a:pt x="1904682" y="2162176"/>
                  </a:cubicBezTo>
                  <a:cubicBezTo>
                    <a:pt x="1786124" y="2139268"/>
                    <a:pt x="1585682" y="2150463"/>
                    <a:pt x="1290268" y="2162176"/>
                  </a:cubicBezTo>
                  <a:cubicBezTo>
                    <a:pt x="994854" y="2173889"/>
                    <a:pt x="902625" y="2141569"/>
                    <a:pt x="768017" y="2162176"/>
                  </a:cubicBezTo>
                  <a:cubicBezTo>
                    <a:pt x="633409" y="2182783"/>
                    <a:pt x="315700" y="2171305"/>
                    <a:pt x="0" y="2162176"/>
                  </a:cubicBezTo>
                  <a:cubicBezTo>
                    <a:pt x="2093" y="1991662"/>
                    <a:pt x="3698" y="1872203"/>
                    <a:pt x="0" y="1686497"/>
                  </a:cubicBezTo>
                  <a:cubicBezTo>
                    <a:pt x="-3698" y="1500791"/>
                    <a:pt x="573" y="1313253"/>
                    <a:pt x="0" y="1167575"/>
                  </a:cubicBezTo>
                  <a:cubicBezTo>
                    <a:pt x="-573" y="1021897"/>
                    <a:pt x="24273" y="820336"/>
                    <a:pt x="0" y="670275"/>
                  </a:cubicBezTo>
                  <a:cubicBezTo>
                    <a:pt x="-24273" y="520214"/>
                    <a:pt x="21050" y="251803"/>
                    <a:pt x="0" y="0"/>
                  </a:cubicBezTo>
                  <a:close/>
                </a:path>
              </a:pathLst>
            </a:custGeom>
            <a:solidFill>
              <a:srgbClr val="2A2B40"/>
            </a:solidFill>
            <a:ln w="12700" cap="flat" cmpd="sng">
              <a:solidFill>
                <a:srgbClr val="F694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9" name="Google Shape;419;gd55e4b0076_2_44"/>
            <p:cNvSpPr txBox="1"/>
            <p:nvPr/>
          </p:nvSpPr>
          <p:spPr>
            <a:xfrm>
              <a:off x="9251446" y="3773699"/>
              <a:ext cx="2604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&lt;Things to watch for&gt;</a:t>
              </a:r>
              <a:endParaRPr/>
            </a:p>
          </p:txBody>
        </p:sp>
        <p:sp>
          <p:nvSpPr>
            <p:cNvPr id="420" name="Google Shape;420;gd55e4b0076_2_44"/>
            <p:cNvSpPr txBox="1"/>
            <p:nvPr/>
          </p:nvSpPr>
          <p:spPr>
            <a:xfrm>
              <a:off x="8958096" y="4614411"/>
              <a:ext cx="2886000" cy="5541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500"/>
                <a:buFont typeface="Arial"/>
                <a:buChar char="•"/>
              </a:pPr>
              <a:r>
                <a:rPr lang="en-US" sz="1500">
                  <a:solidFill>
                    <a:schemeClr val="lt1"/>
                  </a:solidFill>
                  <a:latin typeface="Calibri"/>
                  <a:ea typeface="Calibri"/>
                  <a:cs typeface="Calibri"/>
                  <a:sym typeface="Calibri"/>
                </a:rPr>
                <a:t>Overall, Jim has a low risk of heart disease </a:t>
              </a:r>
              <a:endParaRPr/>
            </a:p>
          </p:txBody>
        </p:sp>
        <p:sp>
          <p:nvSpPr>
            <p:cNvPr id="421" name="Google Shape;421;gd55e4b0076_2_44"/>
            <p:cNvSpPr txBox="1"/>
            <p:nvPr/>
          </p:nvSpPr>
          <p:spPr>
            <a:xfrm>
              <a:off x="8958096" y="5244954"/>
              <a:ext cx="2886000" cy="78510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1500"/>
                <a:buFont typeface="Arial"/>
                <a:buChar char="•"/>
              </a:pPr>
              <a:r>
                <a:rPr lang="en-US" sz="1500">
                  <a:solidFill>
                    <a:schemeClr val="lt1"/>
                  </a:solidFill>
                  <a:latin typeface="Calibri"/>
                  <a:ea typeface="Calibri"/>
                  <a:cs typeface="Calibri"/>
                  <a:sym typeface="Calibri"/>
                </a:rPr>
                <a:t>After following the Keto diet, the cholesterol ratio has gotten high</a:t>
              </a:r>
              <a:endParaRPr/>
            </a:p>
          </p:txBody>
        </p:sp>
      </p:grpSp>
      <p:sp>
        <p:nvSpPr>
          <p:cNvPr id="422" name="Google Shape;422;gd55e4b0076_2_44"/>
          <p:cNvSpPr txBox="1"/>
          <p:nvPr/>
        </p:nvSpPr>
        <p:spPr>
          <a:xfrm>
            <a:off x="8848725" y="910810"/>
            <a:ext cx="3457500" cy="47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a:solidFill>
                  <a:schemeClr val="lt1"/>
                </a:solidFill>
                <a:latin typeface="Calibri"/>
                <a:ea typeface="Calibri"/>
                <a:cs typeface="Calibri"/>
                <a:sym typeface="Calibri"/>
              </a:rPr>
              <a:t>“Risk of Heart disease”</a:t>
            </a:r>
            <a:endParaRPr/>
          </a:p>
        </p:txBody>
      </p:sp>
      <p:pic>
        <p:nvPicPr>
          <p:cNvPr id="423" name="Google Shape;423;gd55e4b0076_2_44" descr="Diagram, timeline&#10;&#10;Description automatically generated"/>
          <p:cNvPicPr preferRelativeResize="0"/>
          <p:nvPr/>
        </p:nvPicPr>
        <p:blipFill rotWithShape="1">
          <a:blip r:embed="rId3">
            <a:alphaModFix/>
          </a:blip>
          <a:srcRect/>
          <a:stretch/>
        </p:blipFill>
        <p:spPr>
          <a:xfrm>
            <a:off x="0" y="3850828"/>
            <a:ext cx="8608297" cy="2962912"/>
          </a:xfrm>
          <a:prstGeom prst="rect">
            <a:avLst/>
          </a:prstGeom>
          <a:noFill/>
          <a:ln>
            <a:noFill/>
          </a:ln>
        </p:spPr>
      </p:pic>
      <p:pic>
        <p:nvPicPr>
          <p:cNvPr id="424" name="Google Shape;424;gd55e4b0076_2_44" descr="A picture containing timeline&#10;&#10;Description automatically generated"/>
          <p:cNvPicPr preferRelativeResize="0"/>
          <p:nvPr/>
        </p:nvPicPr>
        <p:blipFill rotWithShape="1">
          <a:blip r:embed="rId4">
            <a:alphaModFix/>
          </a:blip>
          <a:srcRect/>
          <a:stretch/>
        </p:blipFill>
        <p:spPr>
          <a:xfrm>
            <a:off x="-30103" y="660374"/>
            <a:ext cx="8468077" cy="31153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A2B40"/>
        </a:solidFill>
        <a:effectLst/>
      </p:bgPr>
    </p:bg>
    <p:spTree>
      <p:nvGrpSpPr>
        <p:cNvPr id="1" name="Shape 428"/>
        <p:cNvGrpSpPr/>
        <p:nvPr/>
      </p:nvGrpSpPr>
      <p:grpSpPr>
        <a:xfrm>
          <a:off x="0" y="0"/>
          <a:ext cx="0" cy="0"/>
          <a:chOff x="0" y="0"/>
          <a:chExt cx="0" cy="0"/>
        </a:xfrm>
      </p:grpSpPr>
      <p:sp>
        <p:nvSpPr>
          <p:cNvPr id="429" name="Google Shape;429;gd47b12c93a_1_160"/>
          <p:cNvSpPr/>
          <p:nvPr/>
        </p:nvSpPr>
        <p:spPr>
          <a:xfrm>
            <a:off x="5691319" y="788714"/>
            <a:ext cx="430200" cy="36000"/>
          </a:xfrm>
          <a:prstGeom prst="roundRect">
            <a:avLst>
              <a:gd name="adj" fmla="val 5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30" name="Google Shape;430;gd47b12c93a_1_160"/>
          <p:cNvSpPr/>
          <p:nvPr/>
        </p:nvSpPr>
        <p:spPr>
          <a:xfrm>
            <a:off x="1" y="-7715"/>
            <a:ext cx="12192000" cy="668100"/>
          </a:xfrm>
          <a:prstGeom prst="rect">
            <a:avLst/>
          </a:prstGeom>
          <a:solidFill>
            <a:schemeClr val="lt1"/>
          </a:solidFill>
          <a:ln>
            <a:noFill/>
          </a:ln>
        </p:spPr>
        <p:txBody>
          <a:bodyPr spcFirstLastPara="1" wrap="square" lIns="91425" tIns="45700" rIns="91425" bIns="45700" anchor="ctr" anchorCtr="0">
            <a:noAutofit/>
          </a:bodyPr>
          <a:lstStyle/>
          <a:p>
            <a:pPr marL="914400" marR="0" lvl="2" indent="0" algn="l" rtl="0">
              <a:spcBef>
                <a:spcPts val="0"/>
              </a:spcBef>
              <a:spcAft>
                <a:spcPts val="0"/>
              </a:spcAft>
              <a:buNone/>
            </a:pPr>
            <a:r>
              <a:rPr lang="en-US" sz="3000" b="1" i="1" u="none" strike="noStrike" cap="none" dirty="0">
                <a:solidFill>
                  <a:srgbClr val="3A3838"/>
                </a:solidFill>
              </a:rPr>
              <a:t>0</a:t>
            </a:r>
            <a:r>
              <a:rPr lang="en-US" sz="3000" b="1" i="1" dirty="0">
                <a:solidFill>
                  <a:srgbClr val="3A3838"/>
                </a:solidFill>
              </a:rPr>
              <a:t>4</a:t>
            </a:r>
            <a:r>
              <a:rPr lang="en-US" sz="3000" b="1" i="1" u="none" strike="noStrike" cap="none" dirty="0">
                <a:solidFill>
                  <a:srgbClr val="3A3838"/>
                </a:solidFill>
              </a:rPr>
              <a:t> Conclusion – Health Care Recommendation for Jim</a:t>
            </a:r>
            <a:endParaRPr sz="3000" i="0" u="none" strike="noStrike" cap="none" dirty="0">
              <a:solidFill>
                <a:srgbClr val="BFBFBF"/>
              </a:solidFill>
            </a:endParaRPr>
          </a:p>
        </p:txBody>
      </p:sp>
      <p:sp>
        <p:nvSpPr>
          <p:cNvPr id="441" name="Google Shape;441;gd47b12c93a_1_160"/>
          <p:cNvSpPr/>
          <p:nvPr/>
        </p:nvSpPr>
        <p:spPr>
          <a:xfrm>
            <a:off x="11038813" y="3251423"/>
            <a:ext cx="2604300" cy="11079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endParaRPr/>
          </a:p>
        </p:txBody>
      </p:sp>
      <p:sp>
        <p:nvSpPr>
          <p:cNvPr id="451" name="Google Shape;451;gd47b12c93a_1_160"/>
          <p:cNvSpPr/>
          <p:nvPr/>
        </p:nvSpPr>
        <p:spPr>
          <a:xfrm>
            <a:off x="1457678" y="4264030"/>
            <a:ext cx="26043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dirty="0">
                <a:solidFill>
                  <a:srgbClr val="FFFFFF"/>
                </a:solidFill>
                <a:latin typeface="Calibri"/>
                <a:ea typeface="Calibri"/>
                <a:cs typeface="Calibri"/>
                <a:sym typeface="Calibri"/>
              </a:rPr>
              <a:t>Reduce fat intake to help with cholesterol level and LDL level </a:t>
            </a:r>
            <a:endParaRPr sz="1800" dirty="0">
              <a:solidFill>
                <a:srgbClr val="FFFFFF"/>
              </a:solidFill>
              <a:latin typeface="Calibri"/>
              <a:ea typeface="Calibri"/>
              <a:cs typeface="Calibri"/>
              <a:sym typeface="Calibri"/>
            </a:endParaRPr>
          </a:p>
        </p:txBody>
      </p:sp>
      <p:sp>
        <p:nvSpPr>
          <p:cNvPr id="452" name="Google Shape;452;gd47b12c93a_1_160"/>
          <p:cNvSpPr/>
          <p:nvPr/>
        </p:nvSpPr>
        <p:spPr>
          <a:xfrm>
            <a:off x="8160244" y="4686395"/>
            <a:ext cx="3330600" cy="117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dirty="0">
                <a:solidFill>
                  <a:srgbClr val="FFFFFF"/>
                </a:solidFill>
                <a:latin typeface="Calibri"/>
                <a:ea typeface="Calibri"/>
                <a:cs typeface="Calibri"/>
                <a:sym typeface="Calibri"/>
              </a:rPr>
              <a:t>Globulin level is getting low: investigate whether globulin = 2 </a:t>
            </a:r>
            <a:endParaRPr dirty="0"/>
          </a:p>
          <a:p>
            <a:pPr marL="0" marR="0" lvl="0" indent="0" algn="l" rtl="0">
              <a:spcBef>
                <a:spcPts val="0"/>
              </a:spcBef>
              <a:spcAft>
                <a:spcPts val="0"/>
              </a:spcAft>
              <a:buNone/>
            </a:pPr>
            <a:r>
              <a:rPr lang="en-US" sz="1800" b="1" dirty="0">
                <a:solidFill>
                  <a:srgbClr val="FFFFFF"/>
                </a:solidFill>
                <a:latin typeface="Calibri"/>
                <a:ea typeface="Calibri"/>
                <a:cs typeface="Calibri"/>
                <a:sym typeface="Calibri"/>
              </a:rPr>
              <a:t>is too low. -&gt; May be related to poor liver function.</a:t>
            </a:r>
            <a:endParaRPr sz="1800" dirty="0">
              <a:solidFill>
                <a:srgbClr val="FFFFFF"/>
              </a:solidFill>
              <a:latin typeface="Calibri"/>
              <a:ea typeface="Calibri"/>
              <a:cs typeface="Calibri"/>
              <a:sym typeface="Calibri"/>
            </a:endParaRPr>
          </a:p>
        </p:txBody>
      </p:sp>
      <p:grpSp>
        <p:nvGrpSpPr>
          <p:cNvPr id="2" name="Group 1">
            <a:extLst>
              <a:ext uri="{FF2B5EF4-FFF2-40B4-BE49-F238E27FC236}">
                <a16:creationId xmlns:a16="http://schemas.microsoft.com/office/drawing/2014/main" id="{A9BDBDB4-7A40-4501-B0FB-4D4CA12929F8}"/>
              </a:ext>
            </a:extLst>
          </p:cNvPr>
          <p:cNvGrpSpPr/>
          <p:nvPr/>
        </p:nvGrpSpPr>
        <p:grpSpPr>
          <a:xfrm>
            <a:off x="4185256" y="1431759"/>
            <a:ext cx="3872525" cy="4419594"/>
            <a:chOff x="4536184" y="1799217"/>
            <a:chExt cx="2846552" cy="3430794"/>
          </a:xfrm>
        </p:grpSpPr>
        <p:sp>
          <p:nvSpPr>
            <p:cNvPr id="432" name="Google Shape;432;gd47b12c93a_1_160"/>
            <p:cNvSpPr/>
            <p:nvPr/>
          </p:nvSpPr>
          <p:spPr>
            <a:xfrm>
              <a:off x="5555929" y="2007456"/>
              <a:ext cx="381000" cy="381000"/>
            </a:xfrm>
            <a:prstGeom prst="ellipse">
              <a:avLst/>
            </a:prstGeom>
            <a:noFill/>
            <a:ln w="533400" cap="flat" cmpd="sng">
              <a:solidFill>
                <a:schemeClr val="lt1">
                  <a:alpha val="58819"/>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600" b="1">
                <a:solidFill>
                  <a:srgbClr val="FFFFFF"/>
                </a:solidFill>
                <a:latin typeface="Calibri"/>
                <a:ea typeface="Calibri"/>
                <a:cs typeface="Calibri"/>
                <a:sym typeface="Calibri"/>
              </a:endParaRPr>
            </a:p>
          </p:txBody>
        </p:sp>
        <p:sp>
          <p:nvSpPr>
            <p:cNvPr id="433" name="Google Shape;433;gd47b12c93a_1_160"/>
            <p:cNvSpPr/>
            <p:nvPr/>
          </p:nvSpPr>
          <p:spPr>
            <a:xfrm>
              <a:off x="6794158" y="2870411"/>
              <a:ext cx="381000" cy="381000"/>
            </a:xfrm>
            <a:prstGeom prst="ellipse">
              <a:avLst/>
            </a:prstGeom>
            <a:noFill/>
            <a:ln w="533400" cap="flat" cmpd="sng">
              <a:solidFill>
                <a:schemeClr val="lt1">
                  <a:alpha val="58819"/>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600" b="1">
                <a:solidFill>
                  <a:srgbClr val="FFFFFF"/>
                </a:solidFill>
                <a:latin typeface="Calibri"/>
                <a:ea typeface="Calibri"/>
                <a:cs typeface="Calibri"/>
                <a:sym typeface="Calibri"/>
              </a:endParaRPr>
            </a:p>
          </p:txBody>
        </p:sp>
        <p:sp>
          <p:nvSpPr>
            <p:cNvPr id="434" name="Google Shape;434;gd47b12c93a_1_160"/>
            <p:cNvSpPr/>
            <p:nvPr/>
          </p:nvSpPr>
          <p:spPr>
            <a:xfrm>
              <a:off x="4754834" y="4136024"/>
              <a:ext cx="381000" cy="381000"/>
            </a:xfrm>
            <a:prstGeom prst="ellipse">
              <a:avLst/>
            </a:prstGeom>
            <a:noFill/>
            <a:ln w="533400" cap="flat" cmpd="sng">
              <a:solidFill>
                <a:schemeClr val="lt1">
                  <a:alpha val="58819"/>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600" b="1">
                <a:solidFill>
                  <a:srgbClr val="FFFFFF"/>
                </a:solidFill>
                <a:latin typeface="Calibri"/>
                <a:ea typeface="Calibri"/>
                <a:cs typeface="Calibri"/>
                <a:sym typeface="Calibri"/>
              </a:endParaRPr>
            </a:p>
          </p:txBody>
        </p:sp>
        <p:sp>
          <p:nvSpPr>
            <p:cNvPr id="435" name="Google Shape;435;gd47b12c93a_1_160"/>
            <p:cNvSpPr/>
            <p:nvPr/>
          </p:nvSpPr>
          <p:spPr>
            <a:xfrm>
              <a:off x="6568890" y="4621695"/>
              <a:ext cx="381000" cy="381000"/>
            </a:xfrm>
            <a:prstGeom prst="ellipse">
              <a:avLst/>
            </a:prstGeom>
            <a:noFill/>
            <a:ln w="533400" cap="flat" cmpd="sng">
              <a:solidFill>
                <a:schemeClr val="lt1">
                  <a:alpha val="58819"/>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600" b="1">
                <a:solidFill>
                  <a:srgbClr val="FFFFFF"/>
                </a:solidFill>
                <a:latin typeface="Calibri"/>
                <a:ea typeface="Calibri"/>
                <a:cs typeface="Calibri"/>
                <a:sym typeface="Calibri"/>
              </a:endParaRPr>
            </a:p>
          </p:txBody>
        </p:sp>
        <p:sp>
          <p:nvSpPr>
            <p:cNvPr id="436" name="Google Shape;436;gd47b12c93a_1_160"/>
            <p:cNvSpPr/>
            <p:nvPr/>
          </p:nvSpPr>
          <p:spPr>
            <a:xfrm>
              <a:off x="4960101" y="2189821"/>
              <a:ext cx="1979271" cy="2708476"/>
            </a:xfrm>
            <a:custGeom>
              <a:avLst/>
              <a:gdLst/>
              <a:ahLst/>
              <a:cxnLst/>
              <a:rect l="l" t="t" r="r" b="b"/>
              <a:pathLst>
                <a:path w="1979271" h="2708476" extrusionOk="0">
                  <a:moveTo>
                    <a:pt x="775504" y="0"/>
                  </a:moveTo>
                  <a:lnTo>
                    <a:pt x="0" y="2176041"/>
                  </a:lnTo>
                  <a:lnTo>
                    <a:pt x="1794076" y="2708476"/>
                  </a:lnTo>
                  <a:lnTo>
                    <a:pt x="1979271" y="856527"/>
                  </a:lnTo>
                  <a:lnTo>
                    <a:pt x="775504" y="0"/>
                  </a:lnTo>
                  <a:close/>
                </a:path>
              </a:pathLst>
            </a:custGeom>
            <a:noFill/>
            <a:ln w="12700" cap="flat" cmpd="sng">
              <a:solidFill>
                <a:srgbClr val="F3929D"/>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FC000"/>
                </a:solidFill>
                <a:latin typeface="Calibri"/>
                <a:ea typeface="Calibri"/>
                <a:cs typeface="Calibri"/>
                <a:sym typeface="Calibri"/>
              </a:endParaRPr>
            </a:p>
          </p:txBody>
        </p:sp>
        <p:sp>
          <p:nvSpPr>
            <p:cNvPr id="437" name="Google Shape;437;gd47b12c93a_1_160"/>
            <p:cNvSpPr/>
            <p:nvPr/>
          </p:nvSpPr>
          <p:spPr>
            <a:xfrm>
              <a:off x="6465050" y="4524687"/>
              <a:ext cx="588600" cy="588600"/>
            </a:xfrm>
            <a:prstGeom prst="ellipse">
              <a:avLst/>
            </a:prstGeom>
            <a:solidFill>
              <a:srgbClr val="323F4F"/>
            </a:solidFill>
            <a:ln w="12700" cap="flat" cmpd="sng">
              <a:solidFill>
                <a:srgbClr val="F3929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1">
                <a:solidFill>
                  <a:srgbClr val="FFFFFF"/>
                </a:solidFill>
                <a:latin typeface="Calibri"/>
                <a:ea typeface="Calibri"/>
                <a:cs typeface="Calibri"/>
                <a:sym typeface="Calibri"/>
              </a:endParaRPr>
            </a:p>
          </p:txBody>
        </p:sp>
        <p:sp>
          <p:nvSpPr>
            <p:cNvPr id="438" name="Google Shape;438;gd47b12c93a_1_160"/>
            <p:cNvSpPr/>
            <p:nvPr/>
          </p:nvSpPr>
          <p:spPr>
            <a:xfrm>
              <a:off x="6690318" y="2766571"/>
              <a:ext cx="588600" cy="588600"/>
            </a:xfrm>
            <a:prstGeom prst="ellipse">
              <a:avLst/>
            </a:prstGeom>
            <a:solidFill>
              <a:srgbClr val="323F4F"/>
            </a:solidFill>
            <a:ln w="12700" cap="flat" cmpd="sng">
              <a:solidFill>
                <a:srgbClr val="F3929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1">
                <a:solidFill>
                  <a:srgbClr val="FFFFFF"/>
                </a:solidFill>
                <a:latin typeface="Calibri"/>
                <a:ea typeface="Calibri"/>
                <a:cs typeface="Calibri"/>
                <a:sym typeface="Calibri"/>
              </a:endParaRPr>
            </a:p>
          </p:txBody>
        </p:sp>
        <p:sp>
          <p:nvSpPr>
            <p:cNvPr id="439" name="Google Shape;439;gd47b12c93a_1_160"/>
            <p:cNvSpPr/>
            <p:nvPr/>
          </p:nvSpPr>
          <p:spPr>
            <a:xfrm>
              <a:off x="4657067" y="4031395"/>
              <a:ext cx="588600" cy="588600"/>
            </a:xfrm>
            <a:prstGeom prst="ellipse">
              <a:avLst/>
            </a:prstGeom>
            <a:solidFill>
              <a:srgbClr val="323F4F"/>
            </a:solidFill>
            <a:ln w="12700" cap="flat" cmpd="sng">
              <a:solidFill>
                <a:srgbClr val="F3929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1">
                <a:solidFill>
                  <a:srgbClr val="FFFFFF"/>
                </a:solidFill>
                <a:latin typeface="Calibri"/>
                <a:ea typeface="Calibri"/>
                <a:cs typeface="Calibri"/>
                <a:sym typeface="Calibri"/>
              </a:endParaRPr>
            </a:p>
          </p:txBody>
        </p:sp>
        <p:sp>
          <p:nvSpPr>
            <p:cNvPr id="440" name="Google Shape;440;gd47b12c93a_1_160"/>
            <p:cNvSpPr/>
            <p:nvPr/>
          </p:nvSpPr>
          <p:spPr>
            <a:xfrm>
              <a:off x="5343304" y="3460330"/>
              <a:ext cx="1424700" cy="400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dirty="0">
                  <a:solidFill>
                    <a:srgbClr val="FFFFFF"/>
                  </a:solidFill>
                  <a:latin typeface="Calibri"/>
                  <a:ea typeface="Calibri"/>
                  <a:cs typeface="Calibri"/>
                  <a:sym typeface="Calibri"/>
                </a:rPr>
                <a:t>Conclusion</a:t>
              </a:r>
              <a:endParaRPr sz="2000" b="1" dirty="0">
                <a:solidFill>
                  <a:srgbClr val="FFFFFF"/>
                </a:solidFill>
                <a:latin typeface="Calibri"/>
                <a:ea typeface="Calibri"/>
                <a:cs typeface="Calibri"/>
                <a:sym typeface="Calibri"/>
              </a:endParaRPr>
            </a:p>
          </p:txBody>
        </p:sp>
        <p:sp>
          <p:nvSpPr>
            <p:cNvPr id="442" name="Google Shape;442;gd47b12c93a_1_160"/>
            <p:cNvSpPr/>
            <p:nvPr/>
          </p:nvSpPr>
          <p:spPr>
            <a:xfrm>
              <a:off x="6615013" y="2691266"/>
              <a:ext cx="739200" cy="739200"/>
            </a:xfrm>
            <a:prstGeom prst="arc">
              <a:avLst>
                <a:gd name="adj1" fmla="val 304036"/>
                <a:gd name="adj2" fmla="val 5286786"/>
              </a:avLst>
            </a:prstGeom>
            <a:noFill/>
            <a:ln w="47625" cap="rnd" cmpd="sng">
              <a:solidFill>
                <a:srgbClr val="F3929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43" name="Google Shape;443;gd47b12c93a_1_160"/>
            <p:cNvSpPr/>
            <p:nvPr/>
          </p:nvSpPr>
          <p:spPr>
            <a:xfrm>
              <a:off x="5376784" y="1827803"/>
              <a:ext cx="739200" cy="739200"/>
            </a:xfrm>
            <a:prstGeom prst="arc">
              <a:avLst>
                <a:gd name="adj1" fmla="val 16317846"/>
                <a:gd name="adj2" fmla="val 21546748"/>
              </a:avLst>
            </a:prstGeom>
            <a:noFill/>
            <a:ln w="47625" cap="rnd" cmpd="sng">
              <a:solidFill>
                <a:srgbClr val="F3929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44" name="Google Shape;444;gd47b12c93a_1_160"/>
            <p:cNvSpPr/>
            <p:nvPr/>
          </p:nvSpPr>
          <p:spPr>
            <a:xfrm>
              <a:off x="6389745" y="4449383"/>
              <a:ext cx="739200" cy="739200"/>
            </a:xfrm>
            <a:prstGeom prst="arc">
              <a:avLst>
                <a:gd name="adj1" fmla="val 5454440"/>
                <a:gd name="adj2" fmla="val 10572957"/>
              </a:avLst>
            </a:prstGeom>
            <a:noFill/>
            <a:ln w="47625" cap="rnd" cmpd="sng">
              <a:solidFill>
                <a:srgbClr val="F3929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45" name="Google Shape;445;gd47b12c93a_1_160"/>
            <p:cNvSpPr/>
            <p:nvPr/>
          </p:nvSpPr>
          <p:spPr>
            <a:xfrm>
              <a:off x="4575689" y="3956091"/>
              <a:ext cx="739200" cy="739200"/>
            </a:xfrm>
            <a:prstGeom prst="arc">
              <a:avLst>
                <a:gd name="adj1" fmla="val 10850714"/>
                <a:gd name="adj2" fmla="val 16195154"/>
              </a:avLst>
            </a:prstGeom>
            <a:noFill/>
            <a:ln w="47625" cap="rnd" cmpd="sng">
              <a:solidFill>
                <a:srgbClr val="F3929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46" name="Google Shape;446;gd47b12c93a_1_160"/>
            <p:cNvSpPr/>
            <p:nvPr/>
          </p:nvSpPr>
          <p:spPr>
            <a:xfrm>
              <a:off x="4536184" y="4289735"/>
              <a:ext cx="72000" cy="72000"/>
            </a:xfrm>
            <a:prstGeom prst="ellipse">
              <a:avLst/>
            </a:prstGeom>
            <a:solidFill>
              <a:schemeClr val="lt1"/>
            </a:solidFill>
            <a:ln w="101600" cap="flat" cmpd="sng">
              <a:solidFill>
                <a:schemeClr val="lt1"/>
              </a:solidFill>
              <a:prstDash val="solid"/>
              <a:miter lim="800000"/>
              <a:headEnd type="none" w="sm" len="sm"/>
              <a:tailEnd type="none" w="sm" len="sm"/>
            </a:ln>
            <a:effectLst>
              <a:outerShdw sx="144000" sy="144000" algn="ctr" rotWithShape="0">
                <a:schemeClr val="lt1">
                  <a:alpha val="4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b="1">
                  <a:solidFill>
                    <a:srgbClr val="2A2B40"/>
                  </a:solidFill>
                  <a:latin typeface="Calibri"/>
                  <a:ea typeface="Calibri"/>
                  <a:cs typeface="Calibri"/>
                  <a:sym typeface="Calibri"/>
                </a:rPr>
                <a:t>4</a:t>
              </a:r>
              <a:endParaRPr sz="1050" b="1">
                <a:solidFill>
                  <a:srgbClr val="2A2B40"/>
                </a:solidFill>
                <a:latin typeface="Calibri"/>
                <a:ea typeface="Calibri"/>
                <a:cs typeface="Calibri"/>
                <a:sym typeface="Calibri"/>
              </a:endParaRPr>
            </a:p>
          </p:txBody>
        </p:sp>
        <p:sp>
          <p:nvSpPr>
            <p:cNvPr id="447" name="Google Shape;447;gd47b12c93a_1_160"/>
            <p:cNvSpPr/>
            <p:nvPr/>
          </p:nvSpPr>
          <p:spPr>
            <a:xfrm>
              <a:off x="6722158" y="5158011"/>
              <a:ext cx="72000" cy="72000"/>
            </a:xfrm>
            <a:prstGeom prst="ellipse">
              <a:avLst/>
            </a:prstGeom>
            <a:solidFill>
              <a:schemeClr val="lt1"/>
            </a:solidFill>
            <a:ln w="101600" cap="flat" cmpd="sng">
              <a:solidFill>
                <a:schemeClr val="lt1"/>
              </a:solidFill>
              <a:prstDash val="solid"/>
              <a:miter lim="800000"/>
              <a:headEnd type="none" w="sm" len="sm"/>
              <a:tailEnd type="none" w="sm" len="sm"/>
            </a:ln>
            <a:effectLst>
              <a:outerShdw sx="144000" sy="144000" algn="ctr" rotWithShape="0">
                <a:schemeClr val="lt1">
                  <a:alpha val="4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b="1">
                  <a:solidFill>
                    <a:srgbClr val="2A2B40"/>
                  </a:solidFill>
                  <a:latin typeface="Calibri"/>
                  <a:ea typeface="Calibri"/>
                  <a:cs typeface="Calibri"/>
                  <a:sym typeface="Calibri"/>
                </a:rPr>
                <a:t>3</a:t>
              </a:r>
              <a:endParaRPr sz="1050" b="1">
                <a:solidFill>
                  <a:srgbClr val="2A2B40"/>
                </a:solidFill>
                <a:latin typeface="Calibri"/>
                <a:ea typeface="Calibri"/>
                <a:cs typeface="Calibri"/>
                <a:sym typeface="Calibri"/>
              </a:endParaRPr>
            </a:p>
          </p:txBody>
        </p:sp>
        <p:sp>
          <p:nvSpPr>
            <p:cNvPr id="448" name="Google Shape;448;gd47b12c93a_1_160"/>
            <p:cNvSpPr/>
            <p:nvPr/>
          </p:nvSpPr>
          <p:spPr>
            <a:xfrm>
              <a:off x="7310736" y="3024910"/>
              <a:ext cx="72000" cy="72000"/>
            </a:xfrm>
            <a:prstGeom prst="ellipse">
              <a:avLst/>
            </a:prstGeom>
            <a:solidFill>
              <a:schemeClr val="lt1"/>
            </a:solidFill>
            <a:ln w="101600" cap="flat" cmpd="sng">
              <a:solidFill>
                <a:schemeClr val="lt1"/>
              </a:solidFill>
              <a:prstDash val="solid"/>
              <a:miter lim="800000"/>
              <a:headEnd type="none" w="sm" len="sm"/>
              <a:tailEnd type="none" w="sm" len="sm"/>
            </a:ln>
            <a:effectLst>
              <a:outerShdw sx="144000" sy="144000" algn="ctr" rotWithShape="0">
                <a:schemeClr val="lt1">
                  <a:alpha val="4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b="1">
                  <a:solidFill>
                    <a:srgbClr val="2A2B40"/>
                  </a:solidFill>
                  <a:latin typeface="Calibri"/>
                  <a:ea typeface="Calibri"/>
                  <a:cs typeface="Calibri"/>
                  <a:sym typeface="Calibri"/>
                </a:rPr>
                <a:t>2</a:t>
              </a:r>
              <a:endParaRPr sz="1050" b="1">
                <a:solidFill>
                  <a:srgbClr val="2A2B40"/>
                </a:solidFill>
                <a:latin typeface="Calibri"/>
                <a:ea typeface="Calibri"/>
                <a:cs typeface="Calibri"/>
                <a:sym typeface="Calibri"/>
              </a:endParaRPr>
            </a:p>
          </p:txBody>
        </p:sp>
        <p:sp>
          <p:nvSpPr>
            <p:cNvPr id="449" name="Google Shape;449;gd47b12c93a_1_160"/>
            <p:cNvSpPr/>
            <p:nvPr/>
          </p:nvSpPr>
          <p:spPr>
            <a:xfrm>
              <a:off x="5718965" y="1799217"/>
              <a:ext cx="72000" cy="72000"/>
            </a:xfrm>
            <a:prstGeom prst="ellipse">
              <a:avLst/>
            </a:prstGeom>
            <a:solidFill>
              <a:schemeClr val="lt1"/>
            </a:solidFill>
            <a:ln w="101600" cap="flat" cmpd="sng">
              <a:solidFill>
                <a:schemeClr val="lt1"/>
              </a:solidFill>
              <a:prstDash val="solid"/>
              <a:miter lim="800000"/>
              <a:headEnd type="none" w="sm" len="sm"/>
              <a:tailEnd type="none" w="sm" len="sm"/>
            </a:ln>
            <a:effectLst>
              <a:outerShdw sx="144000" sy="144000" algn="ctr" rotWithShape="0">
                <a:schemeClr val="lt1">
                  <a:alpha val="4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b="1">
                  <a:solidFill>
                    <a:srgbClr val="2A2B40"/>
                  </a:solidFill>
                  <a:latin typeface="Calibri"/>
                  <a:ea typeface="Calibri"/>
                  <a:cs typeface="Calibri"/>
                  <a:sym typeface="Calibri"/>
                </a:rPr>
                <a:t>1</a:t>
              </a:r>
              <a:endParaRPr sz="1050" b="1">
                <a:solidFill>
                  <a:srgbClr val="2A2B40"/>
                </a:solidFill>
                <a:latin typeface="Calibri"/>
                <a:ea typeface="Calibri"/>
                <a:cs typeface="Calibri"/>
                <a:sym typeface="Calibri"/>
              </a:endParaRPr>
            </a:p>
          </p:txBody>
        </p:sp>
        <p:sp>
          <p:nvSpPr>
            <p:cNvPr id="453" name="Google Shape;453;gd47b12c93a_1_160"/>
            <p:cNvSpPr/>
            <p:nvPr/>
          </p:nvSpPr>
          <p:spPr>
            <a:xfrm>
              <a:off x="5440505" y="1942176"/>
              <a:ext cx="588600" cy="588600"/>
            </a:xfrm>
            <a:prstGeom prst="ellipse">
              <a:avLst/>
            </a:prstGeom>
            <a:solidFill>
              <a:srgbClr val="323F4F"/>
            </a:solidFill>
            <a:ln w="12700" cap="flat" cmpd="sng">
              <a:solidFill>
                <a:srgbClr val="F3929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1">
                <a:solidFill>
                  <a:srgbClr val="FFFFFF"/>
                </a:solidFill>
                <a:latin typeface="Calibri"/>
                <a:ea typeface="Calibri"/>
                <a:cs typeface="Calibri"/>
                <a:sym typeface="Calibri"/>
              </a:endParaRPr>
            </a:p>
          </p:txBody>
        </p:sp>
      </p:grpSp>
      <p:sp>
        <p:nvSpPr>
          <p:cNvPr id="454" name="Google Shape;454;gd47b12c93a_1_160"/>
          <p:cNvSpPr txBox="1"/>
          <p:nvPr/>
        </p:nvSpPr>
        <p:spPr>
          <a:xfrm>
            <a:off x="8160244" y="2641263"/>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dirty="0">
                <a:solidFill>
                  <a:schemeClr val="lt1"/>
                </a:solidFill>
                <a:latin typeface="Calibri"/>
                <a:ea typeface="Calibri"/>
                <a:cs typeface="Calibri"/>
                <a:sym typeface="Calibri"/>
              </a:rPr>
              <a:t>Keep maintaining Protein intake constant </a:t>
            </a:r>
            <a:endParaRPr sz="1800" dirty="0">
              <a:solidFill>
                <a:schemeClr val="lt1"/>
              </a:solidFill>
              <a:latin typeface="Calibri"/>
              <a:ea typeface="Calibri"/>
              <a:cs typeface="Calibri"/>
              <a:sym typeface="Calibri"/>
            </a:endParaRPr>
          </a:p>
        </p:txBody>
      </p:sp>
      <p:sp>
        <p:nvSpPr>
          <p:cNvPr id="455" name="Google Shape;455;gd47b12c93a_1_160"/>
          <p:cNvSpPr/>
          <p:nvPr/>
        </p:nvSpPr>
        <p:spPr>
          <a:xfrm>
            <a:off x="1943651" y="1464427"/>
            <a:ext cx="3330600" cy="117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800" b="1" dirty="0">
                <a:solidFill>
                  <a:schemeClr val="lt1"/>
                </a:solidFill>
                <a:latin typeface="Calibri"/>
                <a:ea typeface="Calibri"/>
                <a:cs typeface="Calibri"/>
                <a:sym typeface="Calibri"/>
              </a:rPr>
              <a:t>It is recommended to drink at least 64 OZ of water and intake  seasoned food</a:t>
            </a:r>
            <a:endParaRPr sz="1800" dirty="0">
              <a:solidFill>
                <a:srgbClr val="FFFFF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A2B40"/>
        </a:solidFill>
        <a:effectLst/>
      </p:bgPr>
    </p:bg>
    <p:spTree>
      <p:nvGrpSpPr>
        <p:cNvPr id="1" name="Shape 459"/>
        <p:cNvGrpSpPr/>
        <p:nvPr/>
      </p:nvGrpSpPr>
      <p:grpSpPr>
        <a:xfrm>
          <a:off x="0" y="0"/>
          <a:ext cx="0" cy="0"/>
          <a:chOff x="0" y="0"/>
          <a:chExt cx="0" cy="0"/>
        </a:xfrm>
      </p:grpSpPr>
      <p:sp>
        <p:nvSpPr>
          <p:cNvPr id="460" name="Google Shape;460;gd47b12c93a_1_188"/>
          <p:cNvSpPr/>
          <p:nvPr/>
        </p:nvSpPr>
        <p:spPr>
          <a:xfrm>
            <a:off x="0" y="-29461"/>
            <a:ext cx="12192000" cy="668100"/>
          </a:xfrm>
          <a:prstGeom prst="rect">
            <a:avLst/>
          </a:prstGeom>
          <a:solidFill>
            <a:schemeClr val="lt1"/>
          </a:solidFill>
          <a:ln>
            <a:noFill/>
          </a:ln>
        </p:spPr>
        <p:txBody>
          <a:bodyPr spcFirstLastPara="1" wrap="square" lIns="91425" tIns="45700" rIns="91425" bIns="45700" anchor="ctr" anchorCtr="0">
            <a:noAutofit/>
          </a:bodyPr>
          <a:lstStyle/>
          <a:p>
            <a:pPr marL="914400" marR="0" lvl="2" indent="0" algn="l" rtl="0">
              <a:spcBef>
                <a:spcPts val="0"/>
              </a:spcBef>
              <a:spcAft>
                <a:spcPts val="0"/>
              </a:spcAft>
              <a:buNone/>
            </a:pPr>
            <a:r>
              <a:rPr lang="en-US" sz="3000" b="1" i="1" u="none" strike="noStrike" cap="none">
                <a:solidFill>
                  <a:srgbClr val="3A3838"/>
                </a:solidFill>
              </a:rPr>
              <a:t>0</a:t>
            </a:r>
            <a:r>
              <a:rPr lang="en-US" sz="3000" b="1" i="1">
                <a:solidFill>
                  <a:srgbClr val="3A3838"/>
                </a:solidFill>
              </a:rPr>
              <a:t>4</a:t>
            </a:r>
            <a:r>
              <a:rPr lang="en-US" sz="3000" b="1" i="1" u="none" strike="noStrike" cap="none">
                <a:solidFill>
                  <a:srgbClr val="3A3838"/>
                </a:solidFill>
              </a:rPr>
              <a:t> Conclusion – Key Takeaways through the project</a:t>
            </a:r>
            <a:endParaRPr sz="3000" b="1" i="1" u="none" strike="noStrike" cap="none">
              <a:solidFill>
                <a:srgbClr val="3A3838"/>
              </a:solidFill>
            </a:endParaRPr>
          </a:p>
        </p:txBody>
      </p:sp>
      <p:grpSp>
        <p:nvGrpSpPr>
          <p:cNvPr id="461" name="Google Shape;461;gd47b12c93a_1_188"/>
          <p:cNvGrpSpPr/>
          <p:nvPr/>
        </p:nvGrpSpPr>
        <p:grpSpPr>
          <a:xfrm>
            <a:off x="4907432" y="1128462"/>
            <a:ext cx="6684786" cy="742151"/>
            <a:chOff x="4767446" y="1192431"/>
            <a:chExt cx="4412400" cy="714569"/>
          </a:xfrm>
        </p:grpSpPr>
        <p:sp>
          <p:nvSpPr>
            <p:cNvPr id="462" name="Google Shape;462;gd47b12c93a_1_188"/>
            <p:cNvSpPr/>
            <p:nvPr/>
          </p:nvSpPr>
          <p:spPr>
            <a:xfrm>
              <a:off x="5376508" y="1192431"/>
              <a:ext cx="3224700" cy="494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000"/>
                <a:buFont typeface="Arial"/>
                <a:buNone/>
              </a:pPr>
              <a:r>
                <a:rPr lang="en-US" sz="3000" b="1" i="0" u="none" strike="noStrike" cap="none">
                  <a:solidFill>
                    <a:schemeClr val="lt1"/>
                  </a:solidFill>
                  <a:latin typeface="Calibri"/>
                  <a:ea typeface="Calibri"/>
                  <a:cs typeface="Calibri"/>
                  <a:sym typeface="Calibri"/>
                </a:rPr>
                <a:t>Key takeaways</a:t>
              </a:r>
              <a:endParaRPr sz="3000" b="1" i="0" u="none" strike="noStrike" cap="none">
                <a:solidFill>
                  <a:schemeClr val="lt1"/>
                </a:solidFill>
                <a:latin typeface="Calibri"/>
                <a:ea typeface="Calibri"/>
                <a:cs typeface="Calibri"/>
                <a:sym typeface="Calibri"/>
              </a:endParaRPr>
            </a:p>
          </p:txBody>
        </p:sp>
        <p:cxnSp>
          <p:nvCxnSpPr>
            <p:cNvPr id="463" name="Google Shape;463;gd47b12c93a_1_188"/>
            <p:cNvCxnSpPr/>
            <p:nvPr/>
          </p:nvCxnSpPr>
          <p:spPr>
            <a:xfrm>
              <a:off x="4767446" y="1907000"/>
              <a:ext cx="4412400" cy="0"/>
            </a:xfrm>
            <a:prstGeom prst="straightConnector1">
              <a:avLst/>
            </a:prstGeom>
            <a:noFill/>
            <a:ln w="9525" cap="flat" cmpd="sng">
              <a:solidFill>
                <a:srgbClr val="F6949F"/>
              </a:solidFill>
              <a:prstDash val="dash"/>
              <a:round/>
              <a:headEnd type="none" w="sm" len="sm"/>
              <a:tailEnd type="none" w="sm" len="sm"/>
            </a:ln>
          </p:spPr>
        </p:cxnSp>
      </p:grpSp>
      <p:grpSp>
        <p:nvGrpSpPr>
          <p:cNvPr id="464" name="Google Shape;464;gd47b12c93a_1_188"/>
          <p:cNvGrpSpPr/>
          <p:nvPr/>
        </p:nvGrpSpPr>
        <p:grpSpPr>
          <a:xfrm>
            <a:off x="4931609" y="2209192"/>
            <a:ext cx="516900" cy="713193"/>
            <a:chOff x="14542005" y="-121233"/>
            <a:chExt cx="516900" cy="713193"/>
          </a:xfrm>
        </p:grpSpPr>
        <p:sp>
          <p:nvSpPr>
            <p:cNvPr id="465" name="Google Shape;465;gd47b12c93a_1_188"/>
            <p:cNvSpPr/>
            <p:nvPr/>
          </p:nvSpPr>
          <p:spPr>
            <a:xfrm>
              <a:off x="14542005" y="73860"/>
              <a:ext cx="516900" cy="518100"/>
            </a:xfrm>
            <a:prstGeom prst="ellipse">
              <a:avLst/>
            </a:prstGeom>
            <a:solidFill>
              <a:srgbClr val="F6949F"/>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2400" b="1">
                <a:solidFill>
                  <a:schemeClr val="lt1"/>
                </a:solidFill>
                <a:latin typeface="Calibri"/>
                <a:ea typeface="Calibri"/>
                <a:cs typeface="Calibri"/>
                <a:sym typeface="Calibri"/>
              </a:endParaRPr>
            </a:p>
          </p:txBody>
        </p:sp>
        <p:sp>
          <p:nvSpPr>
            <p:cNvPr id="466" name="Google Shape;466;gd47b12c93a_1_188"/>
            <p:cNvSpPr txBox="1"/>
            <p:nvPr/>
          </p:nvSpPr>
          <p:spPr>
            <a:xfrm>
              <a:off x="14685906" y="-121233"/>
              <a:ext cx="2292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3000" b="1">
                  <a:solidFill>
                    <a:schemeClr val="lt1"/>
                  </a:solidFill>
                  <a:latin typeface="Calibri"/>
                  <a:ea typeface="Calibri"/>
                  <a:cs typeface="Calibri"/>
                  <a:sym typeface="Calibri"/>
                </a:rPr>
                <a:t>1</a:t>
              </a:r>
              <a:endParaRPr/>
            </a:p>
          </p:txBody>
        </p:sp>
      </p:grpSp>
      <p:sp>
        <p:nvSpPr>
          <p:cNvPr id="467" name="Google Shape;467;gd47b12c93a_1_188"/>
          <p:cNvSpPr/>
          <p:nvPr/>
        </p:nvSpPr>
        <p:spPr>
          <a:xfrm>
            <a:off x="5591025" y="2314225"/>
            <a:ext cx="6412500" cy="5892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400" b="1">
                <a:solidFill>
                  <a:schemeClr val="lt1"/>
                </a:solidFill>
                <a:latin typeface="Calibri"/>
                <a:ea typeface="Calibri"/>
                <a:cs typeface="Calibri"/>
                <a:sym typeface="Calibri"/>
              </a:rPr>
              <a:t>The importance of collecting an accurate dataset</a:t>
            </a:r>
            <a:endParaRPr/>
          </a:p>
        </p:txBody>
      </p:sp>
      <p:pic>
        <p:nvPicPr>
          <p:cNvPr id="468" name="Google Shape;468;gd47b12c93a_1_188" descr="A picture containing web&#10;&#10;Description automatically generated"/>
          <p:cNvPicPr preferRelativeResize="0"/>
          <p:nvPr/>
        </p:nvPicPr>
        <p:blipFill rotWithShape="1">
          <a:blip r:embed="rId3">
            <a:alphaModFix/>
          </a:blip>
          <a:srcRect l="13923" t="-600" r="10077" b="600"/>
          <a:stretch/>
        </p:blipFill>
        <p:spPr>
          <a:xfrm>
            <a:off x="1234274" y="2565828"/>
            <a:ext cx="3102331" cy="2151527"/>
          </a:xfrm>
          <a:prstGeom prst="rect">
            <a:avLst/>
          </a:prstGeom>
          <a:noFill/>
          <a:ln>
            <a:noFill/>
          </a:ln>
        </p:spPr>
      </p:pic>
      <p:grpSp>
        <p:nvGrpSpPr>
          <p:cNvPr id="469" name="Google Shape;469;gd47b12c93a_1_188"/>
          <p:cNvGrpSpPr/>
          <p:nvPr/>
        </p:nvGrpSpPr>
        <p:grpSpPr>
          <a:xfrm>
            <a:off x="4920464" y="3296246"/>
            <a:ext cx="516900" cy="713193"/>
            <a:chOff x="14542005" y="-121233"/>
            <a:chExt cx="516900" cy="713193"/>
          </a:xfrm>
        </p:grpSpPr>
        <p:sp>
          <p:nvSpPr>
            <p:cNvPr id="470" name="Google Shape;470;gd47b12c93a_1_188"/>
            <p:cNvSpPr/>
            <p:nvPr/>
          </p:nvSpPr>
          <p:spPr>
            <a:xfrm>
              <a:off x="14542005" y="73860"/>
              <a:ext cx="516900" cy="518100"/>
            </a:xfrm>
            <a:prstGeom prst="ellipse">
              <a:avLst/>
            </a:prstGeom>
            <a:solidFill>
              <a:srgbClr val="F6949F"/>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2400" b="1">
                <a:solidFill>
                  <a:schemeClr val="lt1"/>
                </a:solidFill>
                <a:latin typeface="Calibri"/>
                <a:ea typeface="Calibri"/>
                <a:cs typeface="Calibri"/>
                <a:sym typeface="Calibri"/>
              </a:endParaRPr>
            </a:p>
          </p:txBody>
        </p:sp>
        <p:sp>
          <p:nvSpPr>
            <p:cNvPr id="471" name="Google Shape;471;gd47b12c93a_1_188"/>
            <p:cNvSpPr txBox="1"/>
            <p:nvPr/>
          </p:nvSpPr>
          <p:spPr>
            <a:xfrm>
              <a:off x="14685906" y="-121233"/>
              <a:ext cx="2292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3000" b="1">
                  <a:solidFill>
                    <a:schemeClr val="lt1"/>
                  </a:solidFill>
                  <a:latin typeface="Calibri"/>
                  <a:ea typeface="Calibri"/>
                  <a:cs typeface="Calibri"/>
                  <a:sym typeface="Calibri"/>
                </a:rPr>
                <a:t>2</a:t>
              </a:r>
              <a:endParaRPr/>
            </a:p>
          </p:txBody>
        </p:sp>
      </p:grpSp>
      <p:pic>
        <p:nvPicPr>
          <p:cNvPr id="472" name="Google Shape;472;gd47b12c93a_1_188" descr="Shape&#10;&#10;Description automatically generated with low confidence"/>
          <p:cNvPicPr preferRelativeResize="0"/>
          <p:nvPr/>
        </p:nvPicPr>
        <p:blipFill rotWithShape="1">
          <a:blip r:embed="rId4">
            <a:alphaModFix/>
          </a:blip>
          <a:srcRect/>
          <a:stretch/>
        </p:blipFill>
        <p:spPr>
          <a:xfrm>
            <a:off x="5095280" y="1242113"/>
            <a:ext cx="513501" cy="513501"/>
          </a:xfrm>
          <a:prstGeom prst="rect">
            <a:avLst/>
          </a:prstGeom>
          <a:noFill/>
          <a:ln>
            <a:noFill/>
          </a:ln>
        </p:spPr>
      </p:pic>
      <p:grpSp>
        <p:nvGrpSpPr>
          <p:cNvPr id="473" name="Google Shape;473;gd47b12c93a_1_188"/>
          <p:cNvGrpSpPr/>
          <p:nvPr/>
        </p:nvGrpSpPr>
        <p:grpSpPr>
          <a:xfrm>
            <a:off x="4907586" y="4479211"/>
            <a:ext cx="516900" cy="713193"/>
            <a:chOff x="14542005" y="-121233"/>
            <a:chExt cx="516900" cy="713193"/>
          </a:xfrm>
        </p:grpSpPr>
        <p:sp>
          <p:nvSpPr>
            <p:cNvPr id="474" name="Google Shape;474;gd47b12c93a_1_188"/>
            <p:cNvSpPr/>
            <p:nvPr/>
          </p:nvSpPr>
          <p:spPr>
            <a:xfrm>
              <a:off x="14542005" y="73860"/>
              <a:ext cx="516900" cy="518100"/>
            </a:xfrm>
            <a:prstGeom prst="ellipse">
              <a:avLst/>
            </a:prstGeom>
            <a:solidFill>
              <a:srgbClr val="F6949F"/>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2400" b="1">
                <a:solidFill>
                  <a:schemeClr val="lt1"/>
                </a:solidFill>
                <a:latin typeface="Calibri"/>
                <a:ea typeface="Calibri"/>
                <a:cs typeface="Calibri"/>
                <a:sym typeface="Calibri"/>
              </a:endParaRPr>
            </a:p>
          </p:txBody>
        </p:sp>
        <p:sp>
          <p:nvSpPr>
            <p:cNvPr id="475" name="Google Shape;475;gd47b12c93a_1_188"/>
            <p:cNvSpPr txBox="1"/>
            <p:nvPr/>
          </p:nvSpPr>
          <p:spPr>
            <a:xfrm>
              <a:off x="14685906" y="-121233"/>
              <a:ext cx="2292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3000" b="1">
                  <a:solidFill>
                    <a:schemeClr val="lt1"/>
                  </a:solidFill>
                  <a:latin typeface="Calibri"/>
                  <a:ea typeface="Calibri"/>
                  <a:cs typeface="Calibri"/>
                  <a:sym typeface="Calibri"/>
                </a:rPr>
                <a:t>3</a:t>
              </a:r>
              <a:endParaRPr/>
            </a:p>
          </p:txBody>
        </p:sp>
      </p:grpSp>
      <p:sp>
        <p:nvSpPr>
          <p:cNvPr id="476" name="Google Shape;476;gd47b12c93a_1_188"/>
          <p:cNvSpPr/>
          <p:nvPr/>
        </p:nvSpPr>
        <p:spPr>
          <a:xfrm>
            <a:off x="5692244" y="3429000"/>
            <a:ext cx="4842900" cy="5892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400" b="1">
                <a:solidFill>
                  <a:schemeClr val="lt1"/>
                </a:solidFill>
                <a:latin typeface="Calibri"/>
                <a:ea typeface="Calibri"/>
                <a:cs typeface="Calibri"/>
                <a:sym typeface="Calibri"/>
              </a:rPr>
              <a:t>Ability to interpret the data</a:t>
            </a:r>
            <a:endParaRPr/>
          </a:p>
        </p:txBody>
      </p:sp>
      <p:sp>
        <p:nvSpPr>
          <p:cNvPr id="477" name="Google Shape;477;gd47b12c93a_1_188"/>
          <p:cNvSpPr/>
          <p:nvPr/>
        </p:nvSpPr>
        <p:spPr>
          <a:xfrm>
            <a:off x="5692244" y="4578884"/>
            <a:ext cx="5900100" cy="5892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400" b="1">
                <a:solidFill>
                  <a:schemeClr val="lt1"/>
                </a:solidFill>
                <a:latin typeface="Calibri"/>
                <a:ea typeface="Calibri"/>
                <a:cs typeface="Calibri"/>
                <a:sym typeface="Calibri"/>
              </a:rPr>
              <a:t>Data Visualization – delivery of information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A2B40"/>
        </a:solidFill>
        <a:effectLst/>
      </p:bgPr>
    </p:bg>
    <p:spTree>
      <p:nvGrpSpPr>
        <p:cNvPr id="1" name="Shape 481"/>
        <p:cNvGrpSpPr/>
        <p:nvPr/>
      </p:nvGrpSpPr>
      <p:grpSpPr>
        <a:xfrm>
          <a:off x="0" y="0"/>
          <a:ext cx="0" cy="0"/>
          <a:chOff x="0" y="0"/>
          <a:chExt cx="0" cy="0"/>
        </a:xfrm>
      </p:grpSpPr>
      <p:sp>
        <p:nvSpPr>
          <p:cNvPr id="482" name="Google Shape;482;gd47b12c93a_1_209"/>
          <p:cNvSpPr/>
          <p:nvPr/>
        </p:nvSpPr>
        <p:spPr>
          <a:xfrm>
            <a:off x="4210050" y="0"/>
            <a:ext cx="4191000" cy="4857900"/>
          </a:xfrm>
          <a:prstGeom prst="rect">
            <a:avLst/>
          </a:prstGeom>
          <a:solidFill>
            <a:srgbClr val="F6949F"/>
          </a:solidFill>
          <a:ln w="12700" cap="flat" cmpd="sng">
            <a:solidFill>
              <a:srgbClr val="F694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83" name="Google Shape;483;gd47b12c93a_1_209"/>
          <p:cNvGrpSpPr/>
          <p:nvPr/>
        </p:nvGrpSpPr>
        <p:grpSpPr>
          <a:xfrm>
            <a:off x="5176049" y="670442"/>
            <a:ext cx="2119867" cy="2004708"/>
            <a:chOff x="4313969" y="491516"/>
            <a:chExt cx="3564000" cy="3594600"/>
          </a:xfrm>
        </p:grpSpPr>
        <p:sp>
          <p:nvSpPr>
            <p:cNvPr id="484" name="Google Shape;484;gd47b12c93a_1_209"/>
            <p:cNvSpPr/>
            <p:nvPr/>
          </p:nvSpPr>
          <p:spPr>
            <a:xfrm flipH="1">
              <a:off x="4313969" y="491516"/>
              <a:ext cx="3564000" cy="3594600"/>
            </a:xfrm>
            <a:prstGeom prst="ellipse">
              <a:avLst/>
            </a:prstGeom>
            <a:solidFill>
              <a:schemeClr val="lt1"/>
            </a:solidFill>
            <a:ln w="381000" cap="flat" cmpd="sng">
              <a:solidFill>
                <a:schemeClr val="lt1">
                  <a:alpha val="9765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200" b="1">
                <a:solidFill>
                  <a:srgbClr val="FFFFFF"/>
                </a:solidFill>
                <a:latin typeface="Calibri"/>
                <a:ea typeface="Calibri"/>
                <a:cs typeface="Calibri"/>
                <a:sym typeface="Calibri"/>
              </a:endParaRPr>
            </a:p>
          </p:txBody>
        </p:sp>
        <p:pic>
          <p:nvPicPr>
            <p:cNvPr id="485" name="Google Shape;485;gd47b12c93a_1_209" descr="Icon&#10;&#10;Description automatically generated"/>
            <p:cNvPicPr preferRelativeResize="0"/>
            <p:nvPr/>
          </p:nvPicPr>
          <p:blipFill rotWithShape="1">
            <a:blip r:embed="rId3">
              <a:alphaModFix/>
            </a:blip>
            <a:srcRect/>
            <a:stretch/>
          </p:blipFill>
          <p:spPr>
            <a:xfrm>
              <a:off x="4880046" y="1142658"/>
              <a:ext cx="2409254" cy="2409256"/>
            </a:xfrm>
            <a:prstGeom prst="rect">
              <a:avLst/>
            </a:prstGeom>
            <a:noFill/>
            <a:ln>
              <a:noFill/>
            </a:ln>
          </p:spPr>
        </p:pic>
      </p:grpSp>
      <p:sp>
        <p:nvSpPr>
          <p:cNvPr id="486" name="Google Shape;486;gd47b12c93a_1_209"/>
          <p:cNvSpPr/>
          <p:nvPr/>
        </p:nvSpPr>
        <p:spPr>
          <a:xfrm>
            <a:off x="3763680" y="3489542"/>
            <a:ext cx="5281800" cy="9204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4000" b="1" i="1" dirty="0">
                <a:solidFill>
                  <a:srgbClr val="FFFFFF"/>
                </a:solidFill>
                <a:latin typeface="Calibri"/>
                <a:ea typeface="Calibri"/>
                <a:cs typeface="Calibri"/>
                <a:sym typeface="Calibri"/>
              </a:rPr>
              <a:t>Thank you!</a:t>
            </a:r>
            <a:endParaRPr dirty="0"/>
          </a:p>
        </p:txBody>
      </p:sp>
      <p:sp>
        <p:nvSpPr>
          <p:cNvPr id="487" name="Google Shape;487;gd47b12c93a_1_209"/>
          <p:cNvSpPr/>
          <p:nvPr/>
        </p:nvSpPr>
        <p:spPr>
          <a:xfrm>
            <a:off x="138545" y="5035937"/>
            <a:ext cx="5281800" cy="1708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1" i="1">
                <a:solidFill>
                  <a:srgbClr val="FFFFFF"/>
                </a:solidFill>
                <a:latin typeface="Arial"/>
                <a:ea typeface="Arial"/>
                <a:cs typeface="Arial"/>
                <a:sym typeface="Arial"/>
              </a:rPr>
              <a:t>Dr.Xiaohui Chang (Advisor)</a:t>
            </a:r>
            <a:endParaRPr/>
          </a:p>
          <a:p>
            <a:pPr marL="0" marR="0" lvl="0" indent="0" algn="l" rtl="0">
              <a:spcBef>
                <a:spcPts val="0"/>
              </a:spcBef>
              <a:spcAft>
                <a:spcPts val="0"/>
              </a:spcAft>
              <a:buNone/>
            </a:pPr>
            <a:r>
              <a:rPr lang="en-US" sz="1500" b="1" i="1">
                <a:solidFill>
                  <a:srgbClr val="FFFFFF"/>
                </a:solidFill>
                <a:latin typeface="Arial"/>
                <a:ea typeface="Arial"/>
                <a:cs typeface="Arial"/>
                <a:sym typeface="Arial"/>
              </a:rPr>
              <a:t>Chesta Gupta, </a:t>
            </a:r>
            <a:endParaRPr/>
          </a:p>
          <a:p>
            <a:pPr marL="0" marR="0" lvl="0" indent="0" algn="l" rtl="0">
              <a:spcBef>
                <a:spcPts val="0"/>
              </a:spcBef>
              <a:spcAft>
                <a:spcPts val="0"/>
              </a:spcAft>
              <a:buNone/>
            </a:pPr>
            <a:r>
              <a:rPr lang="en-US" sz="1500" b="1" i="1">
                <a:solidFill>
                  <a:srgbClr val="FFFFFF"/>
                </a:solidFill>
                <a:latin typeface="Arial"/>
                <a:ea typeface="Arial"/>
                <a:cs typeface="Arial"/>
                <a:sym typeface="Arial"/>
              </a:rPr>
              <a:t>Claire G Elsbree</a:t>
            </a:r>
            <a:endParaRPr sz="1500" b="1" i="1">
              <a:solidFill>
                <a:srgbClr val="FFFFFF"/>
              </a:solidFill>
              <a:latin typeface="Arial"/>
              <a:ea typeface="Arial"/>
              <a:cs typeface="Arial"/>
              <a:sym typeface="Arial"/>
            </a:endParaRPr>
          </a:p>
          <a:p>
            <a:pPr marL="0" marR="0" lvl="0" indent="0" algn="l" rtl="0">
              <a:spcBef>
                <a:spcPts val="0"/>
              </a:spcBef>
              <a:spcAft>
                <a:spcPts val="0"/>
              </a:spcAft>
              <a:buNone/>
            </a:pPr>
            <a:r>
              <a:rPr lang="en-US" sz="1500" b="1" i="1">
                <a:solidFill>
                  <a:srgbClr val="FFFFFF"/>
                </a:solidFill>
                <a:latin typeface="Arial"/>
                <a:ea typeface="Arial"/>
                <a:cs typeface="Arial"/>
                <a:sym typeface="Arial"/>
              </a:rPr>
              <a:t>Eunjeong Heo</a:t>
            </a:r>
            <a:endParaRPr/>
          </a:p>
          <a:p>
            <a:pPr marL="0" marR="0" lvl="0" indent="0" algn="l" rtl="0">
              <a:spcBef>
                <a:spcPts val="0"/>
              </a:spcBef>
              <a:spcAft>
                <a:spcPts val="0"/>
              </a:spcAft>
              <a:buNone/>
            </a:pPr>
            <a:r>
              <a:rPr lang="en-US" sz="1500" b="1" i="1">
                <a:solidFill>
                  <a:srgbClr val="FFFFFF"/>
                </a:solidFill>
                <a:latin typeface="Arial"/>
                <a:ea typeface="Arial"/>
                <a:cs typeface="Arial"/>
                <a:sym typeface="Arial"/>
              </a:rPr>
              <a:t>Mingyang Zhang</a:t>
            </a:r>
            <a:endParaRPr/>
          </a:p>
          <a:p>
            <a:pPr marL="0" marR="0" lvl="0" indent="0" algn="l" rtl="0">
              <a:spcBef>
                <a:spcPts val="0"/>
              </a:spcBef>
              <a:spcAft>
                <a:spcPts val="0"/>
              </a:spcAft>
              <a:buNone/>
            </a:pPr>
            <a:r>
              <a:rPr lang="en-US" sz="1500" b="1" i="1">
                <a:solidFill>
                  <a:srgbClr val="FFFFFF"/>
                </a:solidFill>
                <a:latin typeface="Arial"/>
                <a:ea typeface="Arial"/>
                <a:cs typeface="Arial"/>
                <a:sym typeface="Arial"/>
              </a:rPr>
              <a:t>Nayoung Kwon</a:t>
            </a:r>
            <a:endParaRPr/>
          </a:p>
          <a:p>
            <a:pPr marL="0" marR="0" lvl="0" indent="0" algn="l" rtl="0">
              <a:spcBef>
                <a:spcPts val="0"/>
              </a:spcBef>
              <a:spcAft>
                <a:spcPts val="0"/>
              </a:spcAft>
              <a:buNone/>
            </a:pPr>
            <a:r>
              <a:rPr lang="en-US" sz="1500" b="1" i="1">
                <a:solidFill>
                  <a:srgbClr val="FFFFFF"/>
                </a:solidFill>
                <a:latin typeface="Arial"/>
                <a:ea typeface="Arial"/>
                <a:cs typeface="Arial"/>
                <a:sym typeface="Arial"/>
              </a:rPr>
              <a:t>Robert M Hill</a:t>
            </a:r>
            <a:endParaRPr/>
          </a:p>
        </p:txBody>
      </p:sp>
      <p:sp>
        <p:nvSpPr>
          <p:cNvPr id="8" name="Google Shape;486;gd47b12c93a_1_209">
            <a:extLst>
              <a:ext uri="{FF2B5EF4-FFF2-40B4-BE49-F238E27FC236}">
                <a16:creationId xmlns:a16="http://schemas.microsoft.com/office/drawing/2014/main" id="{726F743A-639A-4727-A57B-4C25CC93AB90}"/>
              </a:ext>
            </a:extLst>
          </p:cNvPr>
          <p:cNvSpPr/>
          <p:nvPr/>
        </p:nvSpPr>
        <p:spPr>
          <a:xfrm>
            <a:off x="3595082" y="5244292"/>
            <a:ext cx="5281800" cy="9204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4000" b="1" i="1" dirty="0">
                <a:solidFill>
                  <a:srgbClr val="FFFFFF"/>
                </a:solidFill>
                <a:latin typeface="Calibri"/>
                <a:ea typeface="Calibri"/>
                <a:cs typeface="Calibri"/>
                <a:sym typeface="Calibri"/>
              </a:rPr>
              <a:t>Q&amp;A?</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A2B40"/>
        </a:solidFill>
        <a:effectLst/>
      </p:bgPr>
    </p:bg>
    <p:spTree>
      <p:nvGrpSpPr>
        <p:cNvPr id="1" name="Shape 112"/>
        <p:cNvGrpSpPr/>
        <p:nvPr/>
      </p:nvGrpSpPr>
      <p:grpSpPr>
        <a:xfrm>
          <a:off x="0" y="0"/>
          <a:ext cx="0" cy="0"/>
          <a:chOff x="0" y="0"/>
          <a:chExt cx="0" cy="0"/>
        </a:xfrm>
      </p:grpSpPr>
      <p:sp>
        <p:nvSpPr>
          <p:cNvPr id="113" name="Google Shape;113;p4"/>
          <p:cNvSpPr/>
          <p:nvPr/>
        </p:nvSpPr>
        <p:spPr>
          <a:xfrm>
            <a:off x="0" y="-29461"/>
            <a:ext cx="12192000" cy="668100"/>
          </a:xfrm>
          <a:prstGeom prst="rect">
            <a:avLst/>
          </a:prstGeom>
          <a:solidFill>
            <a:schemeClr val="lt1"/>
          </a:solidFill>
          <a:ln>
            <a:noFill/>
          </a:ln>
        </p:spPr>
        <p:txBody>
          <a:bodyPr spcFirstLastPara="1" wrap="square" lIns="91425" tIns="45700" rIns="91425" bIns="45700" anchor="ctr" anchorCtr="0">
            <a:noAutofit/>
          </a:bodyPr>
          <a:lstStyle/>
          <a:p>
            <a:pPr marL="914400" marR="0" lvl="2" indent="0" algn="l" rtl="0">
              <a:spcBef>
                <a:spcPts val="0"/>
              </a:spcBef>
              <a:spcAft>
                <a:spcPts val="0"/>
              </a:spcAft>
              <a:buNone/>
            </a:pPr>
            <a:r>
              <a:rPr lang="en-US" sz="3000" b="1" i="1">
                <a:solidFill>
                  <a:srgbClr val="3A3838"/>
                </a:solidFill>
              </a:rPr>
              <a:t>01 Project Introduction</a:t>
            </a:r>
            <a:endParaRPr sz="3000" b="1" i="1">
              <a:solidFill>
                <a:srgbClr val="3A3838"/>
              </a:solidFill>
            </a:endParaRPr>
          </a:p>
        </p:txBody>
      </p:sp>
      <p:sp>
        <p:nvSpPr>
          <p:cNvPr id="114" name="Google Shape;114;p4"/>
          <p:cNvSpPr/>
          <p:nvPr/>
        </p:nvSpPr>
        <p:spPr>
          <a:xfrm>
            <a:off x="5691319" y="788714"/>
            <a:ext cx="430200" cy="36000"/>
          </a:xfrm>
          <a:prstGeom prst="roundRect">
            <a:avLst>
              <a:gd name="adj" fmla="val 5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 name="Google Shape;115;p4"/>
          <p:cNvSpPr/>
          <p:nvPr/>
        </p:nvSpPr>
        <p:spPr>
          <a:xfrm>
            <a:off x="2318329" y="2483110"/>
            <a:ext cx="4763594" cy="2657476"/>
          </a:xfrm>
          <a:custGeom>
            <a:avLst/>
            <a:gdLst/>
            <a:ahLst/>
            <a:cxnLst/>
            <a:rect l="l" t="t" r="r" b="b"/>
            <a:pathLst>
              <a:path w="4097715" h="2286001" extrusionOk="0">
                <a:moveTo>
                  <a:pt x="203454" y="0"/>
                </a:moveTo>
                <a:lnTo>
                  <a:pt x="2082546" y="0"/>
                </a:lnTo>
                <a:cubicBezTo>
                  <a:pt x="2194911" y="0"/>
                  <a:pt x="2286000" y="91089"/>
                  <a:pt x="2286000" y="203454"/>
                </a:cubicBezTo>
                <a:lnTo>
                  <a:pt x="2286000" y="1859714"/>
                </a:lnTo>
                <a:lnTo>
                  <a:pt x="2284800" y="1859714"/>
                </a:lnTo>
                <a:lnTo>
                  <a:pt x="2284800" y="1889078"/>
                </a:lnTo>
                <a:lnTo>
                  <a:pt x="2285718" y="1889078"/>
                </a:lnTo>
                <a:lnTo>
                  <a:pt x="2285718" y="2062381"/>
                </a:lnTo>
                <a:cubicBezTo>
                  <a:pt x="2285718" y="2159529"/>
                  <a:pt x="2364472" y="2238283"/>
                  <a:pt x="2461620" y="2238283"/>
                </a:cubicBezTo>
                <a:lnTo>
                  <a:pt x="4097715" y="2238283"/>
                </a:lnTo>
                <a:lnTo>
                  <a:pt x="4097715" y="2286001"/>
                </a:lnTo>
                <a:lnTo>
                  <a:pt x="2441455" y="2286001"/>
                </a:lnTo>
                <a:cubicBezTo>
                  <a:pt x="2329090" y="2286001"/>
                  <a:pt x="2238001" y="2194912"/>
                  <a:pt x="2238001" y="2082547"/>
                </a:cubicBezTo>
                <a:lnTo>
                  <a:pt x="2238001" y="1933252"/>
                </a:lnTo>
                <a:lnTo>
                  <a:pt x="2238000" y="1933252"/>
                </a:lnTo>
                <a:lnTo>
                  <a:pt x="2238000" y="1594852"/>
                </a:lnTo>
                <a:lnTo>
                  <a:pt x="2238282" y="1594852"/>
                </a:lnTo>
                <a:lnTo>
                  <a:pt x="2238282" y="223619"/>
                </a:lnTo>
                <a:cubicBezTo>
                  <a:pt x="2238282" y="126471"/>
                  <a:pt x="2159528" y="47717"/>
                  <a:pt x="2062380" y="47717"/>
                </a:cubicBezTo>
                <a:lnTo>
                  <a:pt x="223619" y="47717"/>
                </a:lnTo>
                <a:cubicBezTo>
                  <a:pt x="126471" y="47717"/>
                  <a:pt x="47717" y="126471"/>
                  <a:pt x="47717" y="223619"/>
                </a:cubicBezTo>
                <a:lnTo>
                  <a:pt x="47717" y="2062380"/>
                </a:lnTo>
                <a:cubicBezTo>
                  <a:pt x="47717" y="2159528"/>
                  <a:pt x="126471" y="2238282"/>
                  <a:pt x="223619" y="2238282"/>
                </a:cubicBezTo>
                <a:lnTo>
                  <a:pt x="1863770" y="2238282"/>
                </a:lnTo>
                <a:lnTo>
                  <a:pt x="1863770" y="2286000"/>
                </a:lnTo>
                <a:lnTo>
                  <a:pt x="203454" y="2286000"/>
                </a:lnTo>
                <a:cubicBezTo>
                  <a:pt x="91089" y="2286000"/>
                  <a:pt x="0" y="2194911"/>
                  <a:pt x="0" y="2082546"/>
                </a:cubicBezTo>
                <a:lnTo>
                  <a:pt x="0" y="203454"/>
                </a:lnTo>
                <a:cubicBezTo>
                  <a:pt x="0" y="91089"/>
                  <a:pt x="91089" y="0"/>
                  <a:pt x="20345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 name="Google Shape;116;p4"/>
          <p:cNvSpPr/>
          <p:nvPr/>
        </p:nvSpPr>
        <p:spPr>
          <a:xfrm rot="10800000">
            <a:off x="5309693" y="2483296"/>
            <a:ext cx="4763594" cy="2657476"/>
          </a:xfrm>
          <a:custGeom>
            <a:avLst/>
            <a:gdLst/>
            <a:ahLst/>
            <a:cxnLst/>
            <a:rect l="l" t="t" r="r" b="b"/>
            <a:pathLst>
              <a:path w="4097715" h="2286001" extrusionOk="0">
                <a:moveTo>
                  <a:pt x="203454" y="0"/>
                </a:moveTo>
                <a:lnTo>
                  <a:pt x="2082546" y="0"/>
                </a:lnTo>
                <a:cubicBezTo>
                  <a:pt x="2194911" y="0"/>
                  <a:pt x="2286000" y="91089"/>
                  <a:pt x="2286000" y="203454"/>
                </a:cubicBezTo>
                <a:lnTo>
                  <a:pt x="2286000" y="1859714"/>
                </a:lnTo>
                <a:lnTo>
                  <a:pt x="2284800" y="1859714"/>
                </a:lnTo>
                <a:lnTo>
                  <a:pt x="2284800" y="1889078"/>
                </a:lnTo>
                <a:lnTo>
                  <a:pt x="2285718" y="1889078"/>
                </a:lnTo>
                <a:lnTo>
                  <a:pt x="2285718" y="2062381"/>
                </a:lnTo>
                <a:cubicBezTo>
                  <a:pt x="2285718" y="2159529"/>
                  <a:pt x="2364472" y="2238283"/>
                  <a:pt x="2461620" y="2238283"/>
                </a:cubicBezTo>
                <a:lnTo>
                  <a:pt x="4097715" y="2238283"/>
                </a:lnTo>
                <a:lnTo>
                  <a:pt x="4097715" y="2286001"/>
                </a:lnTo>
                <a:lnTo>
                  <a:pt x="2441455" y="2286001"/>
                </a:lnTo>
                <a:cubicBezTo>
                  <a:pt x="2329090" y="2286001"/>
                  <a:pt x="2238001" y="2194912"/>
                  <a:pt x="2238001" y="2082547"/>
                </a:cubicBezTo>
                <a:lnTo>
                  <a:pt x="2238001" y="1933252"/>
                </a:lnTo>
                <a:lnTo>
                  <a:pt x="2238000" y="1933252"/>
                </a:lnTo>
                <a:lnTo>
                  <a:pt x="2238000" y="1594852"/>
                </a:lnTo>
                <a:lnTo>
                  <a:pt x="2238282" y="1594852"/>
                </a:lnTo>
                <a:lnTo>
                  <a:pt x="2238282" y="223619"/>
                </a:lnTo>
                <a:cubicBezTo>
                  <a:pt x="2238282" y="126471"/>
                  <a:pt x="2159528" y="47717"/>
                  <a:pt x="2062380" y="47717"/>
                </a:cubicBezTo>
                <a:lnTo>
                  <a:pt x="223619" y="47717"/>
                </a:lnTo>
                <a:cubicBezTo>
                  <a:pt x="126471" y="47717"/>
                  <a:pt x="47717" y="126471"/>
                  <a:pt x="47717" y="223619"/>
                </a:cubicBezTo>
                <a:lnTo>
                  <a:pt x="47717" y="2062380"/>
                </a:lnTo>
                <a:cubicBezTo>
                  <a:pt x="47717" y="2159528"/>
                  <a:pt x="126471" y="2238282"/>
                  <a:pt x="223619" y="2238282"/>
                </a:cubicBezTo>
                <a:lnTo>
                  <a:pt x="1863770" y="2238282"/>
                </a:lnTo>
                <a:lnTo>
                  <a:pt x="1863770" y="2286000"/>
                </a:lnTo>
                <a:lnTo>
                  <a:pt x="203454" y="2286000"/>
                </a:lnTo>
                <a:cubicBezTo>
                  <a:pt x="91089" y="2286000"/>
                  <a:pt x="0" y="2194911"/>
                  <a:pt x="0" y="2082546"/>
                </a:cubicBezTo>
                <a:lnTo>
                  <a:pt x="0" y="203454"/>
                </a:lnTo>
                <a:cubicBezTo>
                  <a:pt x="0" y="91089"/>
                  <a:pt x="91089" y="0"/>
                  <a:pt x="203454" y="0"/>
                </a:cubicBezTo>
                <a:close/>
              </a:path>
            </a:pathLst>
          </a:custGeom>
          <a:solidFill>
            <a:srgbClr val="F3929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4"/>
          <p:cNvSpPr/>
          <p:nvPr/>
        </p:nvSpPr>
        <p:spPr>
          <a:xfrm>
            <a:off x="4382557" y="5016463"/>
            <a:ext cx="178200" cy="178200"/>
          </a:xfrm>
          <a:prstGeom prst="ellipse">
            <a:avLst/>
          </a:prstGeom>
          <a:solidFill>
            <a:srgbClr val="2A2B40"/>
          </a:solidFill>
          <a:ln w="101600" cap="flat" cmpd="sng">
            <a:solidFill>
              <a:schemeClr val="lt1"/>
            </a:solidFill>
            <a:prstDash val="solid"/>
            <a:miter lim="800000"/>
            <a:headEnd type="none" w="sm" len="sm"/>
            <a:tailEnd type="none" w="sm" len="sm"/>
          </a:ln>
          <a:effectLst>
            <a:outerShdw sx="144000" sy="144000" algn="ctr" rotWithShape="0">
              <a:schemeClr val="lt1">
                <a:alpha val="4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 name="Google Shape;118;p4"/>
          <p:cNvSpPr/>
          <p:nvPr/>
        </p:nvSpPr>
        <p:spPr>
          <a:xfrm>
            <a:off x="6972738" y="5016463"/>
            <a:ext cx="178200" cy="178200"/>
          </a:xfrm>
          <a:prstGeom prst="ellipse">
            <a:avLst/>
          </a:prstGeom>
          <a:solidFill>
            <a:srgbClr val="2A2B40"/>
          </a:solidFill>
          <a:ln w="101600" cap="flat" cmpd="sng">
            <a:solidFill>
              <a:schemeClr val="lt1"/>
            </a:solidFill>
            <a:prstDash val="solid"/>
            <a:miter lim="800000"/>
            <a:headEnd type="none" w="sm" len="sm"/>
            <a:tailEnd type="none" w="sm" len="sm"/>
          </a:ln>
          <a:effectLst>
            <a:outerShdw sx="144000" sy="144000" algn="ctr" rotWithShape="0">
              <a:schemeClr val="lt1">
                <a:alpha val="4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9" name="Google Shape;119;p4"/>
          <p:cNvSpPr/>
          <p:nvPr/>
        </p:nvSpPr>
        <p:spPr>
          <a:xfrm>
            <a:off x="5151734" y="2429324"/>
            <a:ext cx="178200" cy="178200"/>
          </a:xfrm>
          <a:prstGeom prst="ellipse">
            <a:avLst/>
          </a:prstGeom>
          <a:solidFill>
            <a:srgbClr val="F3929D"/>
          </a:solidFill>
          <a:ln w="101600" cap="flat" cmpd="sng">
            <a:solidFill>
              <a:schemeClr val="lt1"/>
            </a:solidFill>
            <a:prstDash val="solid"/>
            <a:miter lim="800000"/>
            <a:headEnd type="none" w="sm" len="sm"/>
            <a:tailEnd type="none" w="sm" len="sm"/>
          </a:ln>
          <a:effectLst>
            <a:outerShdw sx="144000" sy="144000" algn="ctr" rotWithShape="0">
              <a:schemeClr val="lt1">
                <a:alpha val="4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4"/>
          <p:cNvSpPr/>
          <p:nvPr/>
        </p:nvSpPr>
        <p:spPr>
          <a:xfrm>
            <a:off x="7752999" y="2441956"/>
            <a:ext cx="178200" cy="178200"/>
          </a:xfrm>
          <a:prstGeom prst="ellipse">
            <a:avLst/>
          </a:prstGeom>
          <a:solidFill>
            <a:srgbClr val="F3929D"/>
          </a:solidFill>
          <a:ln w="101600" cap="flat" cmpd="sng">
            <a:solidFill>
              <a:schemeClr val="lt1"/>
            </a:solidFill>
            <a:prstDash val="solid"/>
            <a:miter lim="800000"/>
            <a:headEnd type="none" w="sm" len="sm"/>
            <a:tailEnd type="none" w="sm" len="sm"/>
          </a:ln>
          <a:effectLst>
            <a:outerShdw sx="144000" sy="144000" algn="ctr" rotWithShape="0">
              <a:schemeClr val="lt1">
                <a:alpha val="4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4"/>
          <p:cNvSpPr/>
          <p:nvPr/>
        </p:nvSpPr>
        <p:spPr>
          <a:xfrm>
            <a:off x="2649835" y="1537631"/>
            <a:ext cx="2057700" cy="508800"/>
          </a:xfrm>
          <a:prstGeom prst="roundRect">
            <a:avLst>
              <a:gd name="adj" fmla="val 50000"/>
            </a:avLst>
          </a:prstGeom>
          <a:noFill/>
          <a:ln w="12700" cap="flat" cmpd="sng">
            <a:solidFill>
              <a:srgbClr val="F3929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i="0" u="none" strike="noStrike" cap="none">
                <a:solidFill>
                  <a:srgbClr val="F3929D"/>
                </a:solidFill>
                <a:latin typeface="Calibri"/>
                <a:ea typeface="Calibri"/>
                <a:cs typeface="Calibri"/>
                <a:sym typeface="Calibri"/>
              </a:rPr>
              <a:t>External Goal</a:t>
            </a:r>
            <a:endParaRPr sz="2000" b="0" i="0" u="none" strike="noStrike" cap="none">
              <a:solidFill>
                <a:srgbClr val="F3929D"/>
              </a:solidFill>
              <a:latin typeface="Calibri"/>
              <a:ea typeface="Calibri"/>
              <a:cs typeface="Calibri"/>
              <a:sym typeface="Calibri"/>
            </a:endParaRPr>
          </a:p>
        </p:txBody>
      </p:sp>
      <p:sp>
        <p:nvSpPr>
          <p:cNvPr id="122" name="Google Shape;122;p4"/>
          <p:cNvSpPr/>
          <p:nvPr/>
        </p:nvSpPr>
        <p:spPr>
          <a:xfrm>
            <a:off x="5264955" y="3657298"/>
            <a:ext cx="1998900" cy="7929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1600" b="1" i="0" u="none" strike="noStrike" cap="none">
                <a:solidFill>
                  <a:srgbClr val="FFFFFF"/>
                </a:solidFill>
                <a:latin typeface="Calibri"/>
                <a:ea typeface="Calibri"/>
                <a:cs typeface="Calibri"/>
                <a:sym typeface="Calibri"/>
              </a:rPr>
              <a:t>Data-Driven </a:t>
            </a:r>
            <a:endParaRPr/>
          </a:p>
          <a:p>
            <a:pPr marL="0" marR="0" lvl="0" indent="0" algn="ctr" rtl="0">
              <a:lnSpc>
                <a:spcPct val="150000"/>
              </a:lnSpc>
              <a:spcBef>
                <a:spcPts val="0"/>
              </a:spcBef>
              <a:spcAft>
                <a:spcPts val="0"/>
              </a:spcAft>
              <a:buNone/>
            </a:pPr>
            <a:r>
              <a:rPr lang="en-US" sz="1600" b="1" i="0" u="none" strike="noStrike" cap="none">
                <a:solidFill>
                  <a:srgbClr val="FFFFFF"/>
                </a:solidFill>
                <a:latin typeface="Calibri"/>
                <a:ea typeface="Calibri"/>
                <a:cs typeface="Calibri"/>
                <a:sym typeface="Calibri"/>
              </a:rPr>
              <a:t>Health Care Advice</a:t>
            </a:r>
            <a:endParaRPr sz="900" b="0" i="0" u="none" strike="noStrike" cap="none">
              <a:solidFill>
                <a:srgbClr val="FFFFFF"/>
              </a:solidFill>
              <a:latin typeface="Calibri"/>
              <a:ea typeface="Calibri"/>
              <a:cs typeface="Calibri"/>
              <a:sym typeface="Calibri"/>
            </a:endParaRPr>
          </a:p>
        </p:txBody>
      </p:sp>
      <p:sp>
        <p:nvSpPr>
          <p:cNvPr id="123" name="Google Shape;123;p4"/>
          <p:cNvSpPr/>
          <p:nvPr/>
        </p:nvSpPr>
        <p:spPr>
          <a:xfrm>
            <a:off x="2649835" y="3608965"/>
            <a:ext cx="1998900" cy="7929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1600" b="1" i="0" u="none" strike="noStrike" cap="none">
                <a:solidFill>
                  <a:srgbClr val="FFFFFF"/>
                </a:solidFill>
                <a:latin typeface="Calibri"/>
                <a:ea typeface="Calibri"/>
                <a:cs typeface="Calibri"/>
                <a:sym typeface="Calibri"/>
              </a:rPr>
              <a:t>Customer Satisfaction</a:t>
            </a:r>
            <a:endParaRPr sz="900" b="0" i="0" u="none" strike="noStrike" cap="none">
              <a:solidFill>
                <a:srgbClr val="FFFFFF"/>
              </a:solidFill>
              <a:latin typeface="Calibri"/>
              <a:ea typeface="Calibri"/>
              <a:cs typeface="Calibri"/>
              <a:sym typeface="Calibri"/>
            </a:endParaRPr>
          </a:p>
        </p:txBody>
      </p:sp>
      <p:sp>
        <p:nvSpPr>
          <p:cNvPr id="124" name="Google Shape;124;p4"/>
          <p:cNvSpPr/>
          <p:nvPr/>
        </p:nvSpPr>
        <p:spPr>
          <a:xfrm>
            <a:off x="7727673" y="3691261"/>
            <a:ext cx="2148900" cy="11622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1600" b="1" i="0" u="none" strike="noStrike" cap="none">
                <a:solidFill>
                  <a:srgbClr val="FFFFFF"/>
                </a:solidFill>
                <a:latin typeface="Calibri"/>
                <a:ea typeface="Calibri"/>
                <a:cs typeface="Calibri"/>
                <a:sym typeface="Calibri"/>
              </a:rPr>
              <a:t>Leverage Data Analysis Experience for </a:t>
            </a:r>
            <a:endParaRPr/>
          </a:p>
          <a:p>
            <a:pPr marL="0" marR="0" lvl="0" indent="0" algn="ctr" rtl="0">
              <a:lnSpc>
                <a:spcPct val="150000"/>
              </a:lnSpc>
              <a:spcBef>
                <a:spcPts val="0"/>
              </a:spcBef>
              <a:spcAft>
                <a:spcPts val="0"/>
              </a:spcAft>
              <a:buNone/>
            </a:pPr>
            <a:r>
              <a:rPr lang="en-US" sz="1600" b="1" i="0" u="none" strike="noStrike" cap="none">
                <a:solidFill>
                  <a:srgbClr val="FFFFFF"/>
                </a:solidFill>
                <a:latin typeface="Calibri"/>
                <a:ea typeface="Calibri"/>
                <a:cs typeface="Calibri"/>
                <a:sym typeface="Calibri"/>
              </a:rPr>
              <a:t> Career  </a:t>
            </a:r>
            <a:endParaRPr sz="900" b="0" i="0" u="none" strike="noStrike" cap="none">
              <a:solidFill>
                <a:srgbClr val="FFFFFF"/>
              </a:solidFill>
              <a:latin typeface="Calibri"/>
              <a:ea typeface="Calibri"/>
              <a:cs typeface="Calibri"/>
              <a:sym typeface="Calibri"/>
            </a:endParaRPr>
          </a:p>
        </p:txBody>
      </p:sp>
      <p:sp>
        <p:nvSpPr>
          <p:cNvPr id="125" name="Google Shape;125;p4"/>
          <p:cNvSpPr/>
          <p:nvPr/>
        </p:nvSpPr>
        <p:spPr>
          <a:xfrm>
            <a:off x="7769424" y="1524040"/>
            <a:ext cx="2057700" cy="508800"/>
          </a:xfrm>
          <a:prstGeom prst="roundRect">
            <a:avLst>
              <a:gd name="adj" fmla="val 50000"/>
            </a:avLst>
          </a:prstGeom>
          <a:noFill/>
          <a:ln w="12700" cap="flat" cmpd="sng">
            <a:solidFill>
              <a:srgbClr val="F3929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i="0" u="none" strike="noStrike" cap="none">
                <a:solidFill>
                  <a:srgbClr val="F3929D"/>
                </a:solidFill>
                <a:latin typeface="Calibri"/>
                <a:ea typeface="Calibri"/>
                <a:cs typeface="Calibri"/>
                <a:sym typeface="Calibri"/>
              </a:rPr>
              <a:t>Internal Goal</a:t>
            </a:r>
            <a:endParaRPr sz="2000" b="0" i="0" u="none" strike="noStrike" cap="none">
              <a:solidFill>
                <a:srgbClr val="F3929D"/>
              </a:solidFill>
              <a:latin typeface="Calibri"/>
              <a:ea typeface="Calibri"/>
              <a:cs typeface="Calibri"/>
              <a:sym typeface="Calibri"/>
            </a:endParaRPr>
          </a:p>
        </p:txBody>
      </p:sp>
      <p:pic>
        <p:nvPicPr>
          <p:cNvPr id="126" name="Google Shape;126;p4" descr="Shape&#10;&#10;Description automatically generated with low confidence"/>
          <p:cNvPicPr preferRelativeResize="0"/>
          <p:nvPr/>
        </p:nvPicPr>
        <p:blipFill rotWithShape="1">
          <a:blip r:embed="rId3">
            <a:alphaModFix/>
          </a:blip>
          <a:srcRect/>
          <a:stretch/>
        </p:blipFill>
        <p:spPr>
          <a:xfrm>
            <a:off x="5817478" y="2630335"/>
            <a:ext cx="805047" cy="805047"/>
          </a:xfrm>
          <a:prstGeom prst="rect">
            <a:avLst/>
          </a:prstGeom>
          <a:noFill/>
          <a:ln>
            <a:noFill/>
          </a:ln>
        </p:spPr>
      </p:pic>
      <p:pic>
        <p:nvPicPr>
          <p:cNvPr id="127" name="Google Shape;127;p4"/>
          <p:cNvPicPr preferRelativeResize="0"/>
          <p:nvPr/>
        </p:nvPicPr>
        <p:blipFill rotWithShape="1">
          <a:blip r:embed="rId4">
            <a:alphaModFix/>
          </a:blip>
          <a:srcRect/>
          <a:stretch/>
        </p:blipFill>
        <p:spPr>
          <a:xfrm>
            <a:off x="3283257" y="2702340"/>
            <a:ext cx="732063" cy="732063"/>
          </a:xfrm>
          <a:prstGeom prst="rect">
            <a:avLst/>
          </a:prstGeom>
          <a:noFill/>
          <a:ln>
            <a:noFill/>
          </a:ln>
        </p:spPr>
      </p:pic>
      <p:pic>
        <p:nvPicPr>
          <p:cNvPr id="128" name="Google Shape;128;p4" descr="Shape&#10;&#10;Description automatically generated with low confidence"/>
          <p:cNvPicPr preferRelativeResize="0"/>
          <p:nvPr/>
        </p:nvPicPr>
        <p:blipFill rotWithShape="1">
          <a:blip r:embed="rId5">
            <a:alphaModFix/>
          </a:blip>
          <a:srcRect/>
          <a:stretch/>
        </p:blipFill>
        <p:spPr>
          <a:xfrm>
            <a:off x="8555848" y="2714488"/>
            <a:ext cx="636740" cy="63674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A2B40"/>
        </a:solidFill>
        <a:effectLst/>
      </p:bgPr>
    </p:bg>
    <p:spTree>
      <p:nvGrpSpPr>
        <p:cNvPr id="1" name="Shape 132"/>
        <p:cNvGrpSpPr/>
        <p:nvPr/>
      </p:nvGrpSpPr>
      <p:grpSpPr>
        <a:xfrm>
          <a:off x="0" y="0"/>
          <a:ext cx="0" cy="0"/>
          <a:chOff x="0" y="0"/>
          <a:chExt cx="0" cy="0"/>
        </a:xfrm>
      </p:grpSpPr>
      <p:sp>
        <p:nvSpPr>
          <p:cNvPr id="133" name="Google Shape;133;p5"/>
          <p:cNvSpPr/>
          <p:nvPr/>
        </p:nvSpPr>
        <p:spPr>
          <a:xfrm>
            <a:off x="0" y="-29461"/>
            <a:ext cx="12191999" cy="668089"/>
          </a:xfrm>
          <a:prstGeom prst="rect">
            <a:avLst/>
          </a:prstGeom>
          <a:solidFill>
            <a:schemeClr val="lt1"/>
          </a:solidFill>
          <a:ln>
            <a:noFill/>
          </a:ln>
        </p:spPr>
        <p:txBody>
          <a:bodyPr spcFirstLastPara="1" wrap="square" lIns="91425" tIns="45700" rIns="91425" bIns="45700" anchor="ctr" anchorCtr="0">
            <a:noAutofit/>
          </a:bodyPr>
          <a:lstStyle/>
          <a:p>
            <a:pPr marL="914400" marR="0" lvl="2" indent="0" algn="l" rtl="0">
              <a:spcBef>
                <a:spcPts val="0"/>
              </a:spcBef>
              <a:spcAft>
                <a:spcPts val="0"/>
              </a:spcAft>
              <a:buNone/>
            </a:pPr>
            <a:r>
              <a:rPr lang="en-US" sz="3000" b="1" i="1" u="none" strike="noStrike" cap="none">
                <a:solidFill>
                  <a:srgbClr val="3A3838"/>
                </a:solidFill>
              </a:rPr>
              <a:t>0</a:t>
            </a:r>
            <a:r>
              <a:rPr lang="en-US" sz="3000" b="1" i="1">
                <a:solidFill>
                  <a:srgbClr val="3A3838"/>
                </a:solidFill>
              </a:rPr>
              <a:t>2 Project</a:t>
            </a:r>
            <a:r>
              <a:rPr lang="en-US" sz="3000" b="1" i="1" u="none" strike="noStrike" cap="none">
                <a:solidFill>
                  <a:srgbClr val="3A3838"/>
                </a:solidFill>
              </a:rPr>
              <a:t> </a:t>
            </a:r>
            <a:r>
              <a:rPr lang="en-US" sz="3000" b="1" i="1">
                <a:solidFill>
                  <a:srgbClr val="3A3838"/>
                </a:solidFill>
              </a:rPr>
              <a:t>Roadmap</a:t>
            </a:r>
            <a:endParaRPr sz="3000" b="1" i="1">
              <a:solidFill>
                <a:srgbClr val="3A3838"/>
              </a:solidFill>
            </a:endParaRPr>
          </a:p>
        </p:txBody>
      </p:sp>
      <p:sp>
        <p:nvSpPr>
          <p:cNvPr id="134" name="Google Shape;134;p5"/>
          <p:cNvSpPr/>
          <p:nvPr/>
        </p:nvSpPr>
        <p:spPr>
          <a:xfrm>
            <a:off x="5691319" y="788714"/>
            <a:ext cx="430306" cy="36000"/>
          </a:xfrm>
          <a:prstGeom prst="roundRect">
            <a:avLst>
              <a:gd name="adj" fmla="val 5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35" name="Google Shape;135;p5"/>
          <p:cNvSpPr txBox="1"/>
          <p:nvPr/>
        </p:nvSpPr>
        <p:spPr>
          <a:xfrm>
            <a:off x="384625" y="812400"/>
            <a:ext cx="34029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rgbClr val="FFFFFF"/>
                </a:solidFill>
                <a:latin typeface="Calibri"/>
                <a:ea typeface="Calibri"/>
                <a:cs typeface="Calibri"/>
                <a:sym typeface="Calibri"/>
              </a:rPr>
              <a:t>[ Data Exploration Process ]</a:t>
            </a:r>
            <a:endParaRPr sz="2200" b="1" i="0" u="none" strike="noStrike" cap="none">
              <a:solidFill>
                <a:srgbClr val="FFFFFF"/>
              </a:solidFill>
              <a:latin typeface="Calibri"/>
              <a:ea typeface="Calibri"/>
              <a:cs typeface="Calibri"/>
              <a:sym typeface="Calibri"/>
            </a:endParaRPr>
          </a:p>
        </p:txBody>
      </p:sp>
      <p:grpSp>
        <p:nvGrpSpPr>
          <p:cNvPr id="136" name="Google Shape;136;p5"/>
          <p:cNvGrpSpPr/>
          <p:nvPr/>
        </p:nvGrpSpPr>
        <p:grpSpPr>
          <a:xfrm>
            <a:off x="58844" y="165794"/>
            <a:ext cx="11783151" cy="6814153"/>
            <a:chOff x="298542" y="-508909"/>
            <a:chExt cx="11783151" cy="6814153"/>
          </a:xfrm>
        </p:grpSpPr>
        <p:grpSp>
          <p:nvGrpSpPr>
            <p:cNvPr id="137" name="Google Shape;137;p5"/>
            <p:cNvGrpSpPr/>
            <p:nvPr/>
          </p:nvGrpSpPr>
          <p:grpSpPr>
            <a:xfrm rot="-788000">
              <a:off x="655287" y="690972"/>
              <a:ext cx="11069661" cy="4414391"/>
              <a:chOff x="219993" y="860787"/>
              <a:chExt cx="11339211" cy="4381144"/>
            </a:xfrm>
          </p:grpSpPr>
          <p:grpSp>
            <p:nvGrpSpPr>
              <p:cNvPr id="138" name="Google Shape;138;p5"/>
              <p:cNvGrpSpPr/>
              <p:nvPr/>
            </p:nvGrpSpPr>
            <p:grpSpPr>
              <a:xfrm rot="244050">
                <a:off x="315344" y="1224740"/>
                <a:ext cx="2892220" cy="2791244"/>
                <a:chOff x="45579" y="604435"/>
                <a:chExt cx="3086145" cy="3093981"/>
              </a:xfrm>
            </p:grpSpPr>
            <p:grpSp>
              <p:nvGrpSpPr>
                <p:cNvPr id="139" name="Google Shape;139;p5"/>
                <p:cNvGrpSpPr/>
                <p:nvPr/>
              </p:nvGrpSpPr>
              <p:grpSpPr>
                <a:xfrm rot="2860582">
                  <a:off x="465289" y="1087398"/>
                  <a:ext cx="2246726" cy="2128055"/>
                  <a:chOff x="4019909" y="2782593"/>
                  <a:chExt cx="2127497" cy="2127498"/>
                </a:xfrm>
              </p:grpSpPr>
              <p:sp>
                <p:nvSpPr>
                  <p:cNvPr id="140" name="Google Shape;140;p5"/>
                  <p:cNvSpPr/>
                  <p:nvPr/>
                </p:nvSpPr>
                <p:spPr>
                  <a:xfrm>
                    <a:off x="4188658" y="2942326"/>
                    <a:ext cx="1800000" cy="1800000"/>
                  </a:xfrm>
                  <a:prstGeom prst="ellipse">
                    <a:avLst/>
                  </a:prstGeom>
                  <a:solidFill>
                    <a:schemeClr val="lt1"/>
                  </a:solidFill>
                  <a:ln>
                    <a:noFill/>
                  </a:ln>
                  <a:effectLst>
                    <a:outerShdw blurRad="292100" sx="102000" sy="102000" algn="ctr" rotWithShape="0">
                      <a:srgbClr val="000000">
                        <a:alpha val="1568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Malgun Gothic"/>
                      <a:ea typeface="Malgun Gothic"/>
                      <a:cs typeface="Malgun Gothic"/>
                      <a:sym typeface="Malgun Gothic"/>
                    </a:endParaRPr>
                  </a:p>
                </p:txBody>
              </p:sp>
              <p:sp>
                <p:nvSpPr>
                  <p:cNvPr id="141" name="Google Shape;141;p5"/>
                  <p:cNvSpPr/>
                  <p:nvPr/>
                </p:nvSpPr>
                <p:spPr>
                  <a:xfrm>
                    <a:off x="4248153" y="3001816"/>
                    <a:ext cx="1681019" cy="1681019"/>
                  </a:xfrm>
                  <a:prstGeom prst="teardrop">
                    <a:avLst>
                      <a:gd name="adj" fmla="val 100000"/>
                    </a:avLst>
                  </a:prstGeom>
                  <a:solidFill>
                    <a:srgbClr val="F3929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Malgun Gothic"/>
                      <a:ea typeface="Malgun Gothic"/>
                      <a:cs typeface="Malgun Gothic"/>
                      <a:sym typeface="Malgun Gothic"/>
                    </a:endParaRPr>
                  </a:p>
                </p:txBody>
              </p:sp>
              <p:sp>
                <p:nvSpPr>
                  <p:cNvPr id="142" name="Google Shape;142;p5"/>
                  <p:cNvSpPr/>
                  <p:nvPr/>
                </p:nvSpPr>
                <p:spPr>
                  <a:xfrm>
                    <a:off x="4019909" y="2782593"/>
                    <a:ext cx="2127497" cy="2127498"/>
                  </a:xfrm>
                  <a:prstGeom prst="arc">
                    <a:avLst>
                      <a:gd name="adj1" fmla="val 20104140"/>
                      <a:gd name="adj2" fmla="val 17782556"/>
                    </a:avLst>
                  </a:prstGeom>
                  <a:noFill/>
                  <a:ln w="12700" cap="flat" cmpd="sng">
                    <a:solidFill>
                      <a:srgbClr val="4E5D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i="0" u="none" strike="noStrike" cap="none">
                      <a:solidFill>
                        <a:srgbClr val="ED7D31"/>
                      </a:solidFill>
                      <a:latin typeface="Malgun Gothic"/>
                      <a:ea typeface="Malgun Gothic"/>
                      <a:cs typeface="Malgun Gothic"/>
                      <a:sym typeface="Malgun Gothic"/>
                    </a:endParaRPr>
                  </a:p>
                </p:txBody>
              </p:sp>
              <p:cxnSp>
                <p:nvCxnSpPr>
                  <p:cNvPr id="143" name="Google Shape;143;p5"/>
                  <p:cNvCxnSpPr/>
                  <p:nvPr/>
                </p:nvCxnSpPr>
                <p:spPr>
                  <a:xfrm rot="10800000" flipH="1">
                    <a:off x="5624368" y="3095450"/>
                    <a:ext cx="214013" cy="181150"/>
                  </a:xfrm>
                  <a:prstGeom prst="straightConnector1">
                    <a:avLst/>
                  </a:prstGeom>
                  <a:noFill/>
                  <a:ln w="22225" cap="sq" cmpd="sng">
                    <a:solidFill>
                      <a:schemeClr val="lt1"/>
                    </a:solidFill>
                    <a:prstDash val="solid"/>
                    <a:bevel/>
                    <a:headEnd type="none" w="sm" len="sm"/>
                    <a:tailEnd type="stealth" w="med" len="med"/>
                  </a:ln>
                </p:spPr>
              </p:cxnSp>
            </p:grpSp>
            <p:sp>
              <p:nvSpPr>
                <p:cNvPr id="144" name="Google Shape;144;p5"/>
                <p:cNvSpPr/>
                <p:nvPr/>
              </p:nvSpPr>
              <p:spPr>
                <a:xfrm rot="10122">
                  <a:off x="906258" y="1422142"/>
                  <a:ext cx="1375135" cy="1451820"/>
                </a:xfrm>
                <a:prstGeom prst="ellipse">
                  <a:avLst/>
                </a:prstGeom>
                <a:solidFill>
                  <a:srgbClr val="2A2B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500" b="1" i="0" u="none" strike="noStrike" cap="none">
                      <a:solidFill>
                        <a:srgbClr val="FFFFFF"/>
                      </a:solidFill>
                      <a:latin typeface="Calibri"/>
                      <a:ea typeface="Calibri"/>
                      <a:cs typeface="Calibri"/>
                      <a:sym typeface="Calibri"/>
                    </a:rPr>
                    <a:t>D</a:t>
                  </a:r>
                  <a:endParaRPr sz="2500" b="1" i="0" u="none" strike="noStrike" cap="none">
                    <a:solidFill>
                      <a:srgbClr val="FFFFFF"/>
                    </a:solidFill>
                    <a:latin typeface="Calibri"/>
                    <a:ea typeface="Calibri"/>
                    <a:cs typeface="Calibri"/>
                    <a:sym typeface="Calibri"/>
                  </a:endParaRPr>
                </a:p>
              </p:txBody>
            </p:sp>
          </p:grpSp>
          <p:sp>
            <p:nvSpPr>
              <p:cNvPr id="145" name="Google Shape;145;p5"/>
              <p:cNvSpPr/>
              <p:nvPr/>
            </p:nvSpPr>
            <p:spPr>
              <a:xfrm rot="418582">
                <a:off x="7173577" y="1706671"/>
                <a:ext cx="3177512" cy="3354709"/>
              </a:xfrm>
              <a:prstGeom prst="arc">
                <a:avLst>
                  <a:gd name="adj1" fmla="val 13312935"/>
                  <a:gd name="adj2" fmla="val 19296203"/>
                </a:avLst>
              </a:prstGeom>
              <a:noFill/>
              <a:ln w="9525" cap="flat" cmpd="sng">
                <a:solidFill>
                  <a:srgbClr val="F3929D"/>
                </a:solidFill>
                <a:prstDash val="solid"/>
                <a:miter lim="800000"/>
                <a:headEnd type="none" w="sm" len="sm"/>
                <a:tailEnd type="stealth"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000000"/>
                  </a:solidFill>
                  <a:latin typeface="Malgun Gothic"/>
                  <a:ea typeface="Malgun Gothic"/>
                  <a:cs typeface="Malgun Gothic"/>
                  <a:sym typeface="Malgun Gothic"/>
                </a:endParaRPr>
              </a:p>
            </p:txBody>
          </p:sp>
          <p:grpSp>
            <p:nvGrpSpPr>
              <p:cNvPr id="146" name="Google Shape;146;p5"/>
              <p:cNvGrpSpPr/>
              <p:nvPr/>
            </p:nvGrpSpPr>
            <p:grpSpPr>
              <a:xfrm rot="244050">
                <a:off x="2986405" y="1547299"/>
                <a:ext cx="2892221" cy="2791243"/>
                <a:chOff x="46589" y="604711"/>
                <a:chExt cx="3086144" cy="3093981"/>
              </a:xfrm>
            </p:grpSpPr>
            <p:grpSp>
              <p:nvGrpSpPr>
                <p:cNvPr id="147" name="Google Shape;147;p5"/>
                <p:cNvGrpSpPr/>
                <p:nvPr/>
              </p:nvGrpSpPr>
              <p:grpSpPr>
                <a:xfrm rot="2860582">
                  <a:off x="466298" y="1087675"/>
                  <a:ext cx="2246726" cy="2128054"/>
                  <a:chOff x="4020746" y="2782034"/>
                  <a:chExt cx="2127497" cy="2127497"/>
                </a:xfrm>
              </p:grpSpPr>
              <p:sp>
                <p:nvSpPr>
                  <p:cNvPr id="148" name="Google Shape;148;p5"/>
                  <p:cNvSpPr/>
                  <p:nvPr/>
                </p:nvSpPr>
                <p:spPr>
                  <a:xfrm>
                    <a:off x="4188658" y="2942326"/>
                    <a:ext cx="1800000" cy="1800000"/>
                  </a:xfrm>
                  <a:prstGeom prst="ellipse">
                    <a:avLst/>
                  </a:prstGeom>
                  <a:solidFill>
                    <a:schemeClr val="lt1"/>
                  </a:solidFill>
                  <a:ln>
                    <a:noFill/>
                  </a:ln>
                  <a:effectLst>
                    <a:outerShdw blurRad="292100" sx="102000" sy="102000" algn="ctr" rotWithShape="0">
                      <a:srgbClr val="000000">
                        <a:alpha val="1568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Malgun Gothic"/>
                      <a:ea typeface="Malgun Gothic"/>
                      <a:cs typeface="Malgun Gothic"/>
                      <a:sym typeface="Malgun Gothic"/>
                    </a:endParaRPr>
                  </a:p>
                </p:txBody>
              </p:sp>
              <p:sp>
                <p:nvSpPr>
                  <p:cNvPr id="149" name="Google Shape;149;p5"/>
                  <p:cNvSpPr/>
                  <p:nvPr/>
                </p:nvSpPr>
                <p:spPr>
                  <a:xfrm rot="105157">
                    <a:off x="4248150" y="3001818"/>
                    <a:ext cx="1681019" cy="1681018"/>
                  </a:xfrm>
                  <a:prstGeom prst="teardrop">
                    <a:avLst>
                      <a:gd name="adj" fmla="val 100000"/>
                    </a:avLst>
                  </a:prstGeom>
                  <a:solidFill>
                    <a:srgbClr val="F3929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Malgun Gothic"/>
                      <a:ea typeface="Malgun Gothic"/>
                      <a:cs typeface="Malgun Gothic"/>
                      <a:sym typeface="Malgun Gothic"/>
                    </a:endParaRPr>
                  </a:p>
                </p:txBody>
              </p:sp>
              <p:sp>
                <p:nvSpPr>
                  <p:cNvPr id="150" name="Google Shape;150;p5"/>
                  <p:cNvSpPr/>
                  <p:nvPr/>
                </p:nvSpPr>
                <p:spPr>
                  <a:xfrm>
                    <a:off x="4020746" y="2782034"/>
                    <a:ext cx="2127497" cy="2127497"/>
                  </a:xfrm>
                  <a:prstGeom prst="arc">
                    <a:avLst>
                      <a:gd name="adj1" fmla="val 20104140"/>
                      <a:gd name="adj2" fmla="val 17782556"/>
                    </a:avLst>
                  </a:prstGeom>
                  <a:noFill/>
                  <a:ln w="12700" cap="flat" cmpd="sng">
                    <a:solidFill>
                      <a:srgbClr val="4E5D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i="0" u="none" strike="noStrike" cap="none">
                      <a:solidFill>
                        <a:srgbClr val="ED7D31"/>
                      </a:solidFill>
                      <a:latin typeface="Malgun Gothic"/>
                      <a:ea typeface="Malgun Gothic"/>
                      <a:cs typeface="Malgun Gothic"/>
                      <a:sym typeface="Malgun Gothic"/>
                    </a:endParaRPr>
                  </a:p>
                </p:txBody>
              </p:sp>
              <p:cxnSp>
                <p:nvCxnSpPr>
                  <p:cNvPr id="151" name="Google Shape;151;p5"/>
                  <p:cNvCxnSpPr/>
                  <p:nvPr/>
                </p:nvCxnSpPr>
                <p:spPr>
                  <a:xfrm rot="10800000" flipH="1">
                    <a:off x="5624368" y="3095450"/>
                    <a:ext cx="214013" cy="181150"/>
                  </a:xfrm>
                  <a:prstGeom prst="straightConnector1">
                    <a:avLst/>
                  </a:prstGeom>
                  <a:noFill/>
                  <a:ln w="22225" cap="sq" cmpd="sng">
                    <a:solidFill>
                      <a:schemeClr val="lt1"/>
                    </a:solidFill>
                    <a:prstDash val="solid"/>
                    <a:bevel/>
                    <a:headEnd type="none" w="sm" len="sm"/>
                    <a:tailEnd type="stealth" w="med" len="med"/>
                  </a:ln>
                </p:spPr>
              </p:cxnSp>
            </p:grpSp>
            <p:sp>
              <p:nvSpPr>
                <p:cNvPr id="152" name="Google Shape;152;p5"/>
                <p:cNvSpPr/>
                <p:nvPr/>
              </p:nvSpPr>
              <p:spPr>
                <a:xfrm rot="10122">
                  <a:off x="906258" y="1422142"/>
                  <a:ext cx="1375135" cy="1451820"/>
                </a:xfrm>
                <a:prstGeom prst="ellipse">
                  <a:avLst/>
                </a:prstGeom>
                <a:solidFill>
                  <a:srgbClr val="2A2B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500" b="1" i="0" u="none" strike="noStrike" cap="none">
                      <a:solidFill>
                        <a:srgbClr val="FFFFFF"/>
                      </a:solidFill>
                      <a:latin typeface="Calibri"/>
                      <a:ea typeface="Calibri"/>
                      <a:cs typeface="Calibri"/>
                      <a:sym typeface="Calibri"/>
                    </a:rPr>
                    <a:t>A</a:t>
                  </a:r>
                  <a:endParaRPr sz="2500" b="1" i="0" u="none" strike="noStrike" cap="none">
                    <a:solidFill>
                      <a:srgbClr val="FFFFFF"/>
                    </a:solidFill>
                    <a:latin typeface="Calibri"/>
                    <a:ea typeface="Calibri"/>
                    <a:cs typeface="Calibri"/>
                    <a:sym typeface="Calibri"/>
                  </a:endParaRPr>
                </a:p>
              </p:txBody>
            </p:sp>
          </p:grpSp>
          <p:grpSp>
            <p:nvGrpSpPr>
              <p:cNvPr id="153" name="Google Shape;153;p5"/>
              <p:cNvGrpSpPr/>
              <p:nvPr/>
            </p:nvGrpSpPr>
            <p:grpSpPr>
              <a:xfrm rot="244050">
                <a:off x="5763952" y="1945672"/>
                <a:ext cx="2892221" cy="2791243"/>
                <a:chOff x="252438" y="715393"/>
                <a:chExt cx="3086144" cy="3093981"/>
              </a:xfrm>
            </p:grpSpPr>
            <p:grpSp>
              <p:nvGrpSpPr>
                <p:cNvPr id="154" name="Google Shape;154;p5"/>
                <p:cNvGrpSpPr/>
                <p:nvPr/>
              </p:nvGrpSpPr>
              <p:grpSpPr>
                <a:xfrm rot="2860582">
                  <a:off x="672147" y="1198356"/>
                  <a:ext cx="2246726" cy="2128054"/>
                  <a:chOff x="4229482" y="2704383"/>
                  <a:chExt cx="2127497" cy="2127497"/>
                </a:xfrm>
              </p:grpSpPr>
              <p:sp>
                <p:nvSpPr>
                  <p:cNvPr id="155" name="Google Shape;155;p5"/>
                  <p:cNvSpPr/>
                  <p:nvPr/>
                </p:nvSpPr>
                <p:spPr>
                  <a:xfrm>
                    <a:off x="4403288" y="2866469"/>
                    <a:ext cx="1800000" cy="1799999"/>
                  </a:xfrm>
                  <a:prstGeom prst="ellipse">
                    <a:avLst/>
                  </a:prstGeom>
                  <a:solidFill>
                    <a:schemeClr val="lt1"/>
                  </a:solidFill>
                  <a:ln>
                    <a:noFill/>
                  </a:ln>
                  <a:effectLst>
                    <a:outerShdw blurRad="292100" sx="102000" sy="102000" algn="ctr" rotWithShape="0">
                      <a:srgbClr val="000000">
                        <a:alpha val="1568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Malgun Gothic"/>
                      <a:ea typeface="Malgun Gothic"/>
                      <a:cs typeface="Malgun Gothic"/>
                      <a:sym typeface="Malgun Gothic"/>
                    </a:endParaRPr>
                  </a:p>
                </p:txBody>
              </p:sp>
              <p:sp>
                <p:nvSpPr>
                  <p:cNvPr id="156" name="Google Shape;156;p5"/>
                  <p:cNvSpPr/>
                  <p:nvPr/>
                </p:nvSpPr>
                <p:spPr>
                  <a:xfrm rot="-215644">
                    <a:off x="4454194" y="2925669"/>
                    <a:ext cx="1681019" cy="1681018"/>
                  </a:xfrm>
                  <a:prstGeom prst="teardrop">
                    <a:avLst>
                      <a:gd name="adj" fmla="val 100000"/>
                    </a:avLst>
                  </a:prstGeom>
                  <a:solidFill>
                    <a:srgbClr val="F3929D"/>
                  </a:solidFill>
                  <a:ln w="12700" cap="flat" cmpd="sng">
                    <a:solidFill>
                      <a:srgbClr val="F3929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Malgun Gothic"/>
                      <a:ea typeface="Malgun Gothic"/>
                      <a:cs typeface="Malgun Gothic"/>
                      <a:sym typeface="Malgun Gothic"/>
                    </a:endParaRPr>
                  </a:p>
                </p:txBody>
              </p:sp>
              <p:sp>
                <p:nvSpPr>
                  <p:cNvPr id="157" name="Google Shape;157;p5"/>
                  <p:cNvSpPr/>
                  <p:nvPr/>
                </p:nvSpPr>
                <p:spPr>
                  <a:xfrm>
                    <a:off x="4229482" y="2704383"/>
                    <a:ext cx="2127497" cy="2127497"/>
                  </a:xfrm>
                  <a:prstGeom prst="arc">
                    <a:avLst>
                      <a:gd name="adj1" fmla="val 20104140"/>
                      <a:gd name="adj2" fmla="val 17782556"/>
                    </a:avLst>
                  </a:prstGeom>
                  <a:noFill/>
                  <a:ln w="12700" cap="flat" cmpd="sng">
                    <a:solidFill>
                      <a:srgbClr val="4E5D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i="0" u="none" strike="noStrike" cap="none">
                      <a:solidFill>
                        <a:srgbClr val="ED7D31"/>
                      </a:solidFill>
                      <a:latin typeface="Malgun Gothic"/>
                      <a:ea typeface="Malgun Gothic"/>
                      <a:cs typeface="Malgun Gothic"/>
                      <a:sym typeface="Malgun Gothic"/>
                    </a:endParaRPr>
                  </a:p>
                </p:txBody>
              </p:sp>
              <p:cxnSp>
                <p:nvCxnSpPr>
                  <p:cNvPr id="158" name="Google Shape;158;p5"/>
                  <p:cNvCxnSpPr/>
                  <p:nvPr/>
                </p:nvCxnSpPr>
                <p:spPr>
                  <a:xfrm rot="10800000" flipH="1">
                    <a:off x="5624368" y="3095450"/>
                    <a:ext cx="214013" cy="181150"/>
                  </a:xfrm>
                  <a:prstGeom prst="straightConnector1">
                    <a:avLst/>
                  </a:prstGeom>
                  <a:noFill/>
                  <a:ln w="22225" cap="sq" cmpd="sng">
                    <a:solidFill>
                      <a:schemeClr val="lt1"/>
                    </a:solidFill>
                    <a:prstDash val="solid"/>
                    <a:bevel/>
                    <a:headEnd type="none" w="sm" len="sm"/>
                    <a:tailEnd type="stealth" w="med" len="med"/>
                  </a:ln>
                </p:spPr>
              </p:cxnSp>
            </p:grpSp>
            <p:sp>
              <p:nvSpPr>
                <p:cNvPr id="159" name="Google Shape;159;p5"/>
                <p:cNvSpPr/>
                <p:nvPr/>
              </p:nvSpPr>
              <p:spPr>
                <a:xfrm rot="10122">
                  <a:off x="1108665" y="1531797"/>
                  <a:ext cx="1375135" cy="1451820"/>
                </a:xfrm>
                <a:prstGeom prst="ellipse">
                  <a:avLst/>
                </a:prstGeom>
                <a:solidFill>
                  <a:srgbClr val="2A2B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500" b="1" i="0" u="none" strike="noStrike" cap="none">
                      <a:solidFill>
                        <a:srgbClr val="FFFFFF"/>
                      </a:solidFill>
                      <a:latin typeface="Malgun Gothic"/>
                      <a:ea typeface="Malgun Gothic"/>
                      <a:cs typeface="Malgun Gothic"/>
                      <a:sym typeface="Malgun Gothic"/>
                    </a:rPr>
                    <a:t>T</a:t>
                  </a:r>
                  <a:endParaRPr sz="2500" b="1" i="0" u="none" strike="noStrike" cap="none">
                    <a:solidFill>
                      <a:srgbClr val="FFFFFF"/>
                    </a:solidFill>
                    <a:latin typeface="Malgun Gothic"/>
                    <a:ea typeface="Malgun Gothic"/>
                    <a:cs typeface="Malgun Gothic"/>
                    <a:sym typeface="Malgun Gothic"/>
                  </a:endParaRPr>
                </a:p>
              </p:txBody>
            </p:sp>
          </p:grpSp>
          <p:grpSp>
            <p:nvGrpSpPr>
              <p:cNvPr id="160" name="Google Shape;160;p5"/>
              <p:cNvGrpSpPr/>
              <p:nvPr/>
            </p:nvGrpSpPr>
            <p:grpSpPr>
              <a:xfrm rot="244050">
                <a:off x="8571632" y="2274721"/>
                <a:ext cx="2892221" cy="2791243"/>
                <a:chOff x="46589" y="604711"/>
                <a:chExt cx="3086144" cy="3093981"/>
              </a:xfrm>
            </p:grpSpPr>
            <p:grpSp>
              <p:nvGrpSpPr>
                <p:cNvPr id="161" name="Google Shape;161;p5"/>
                <p:cNvGrpSpPr/>
                <p:nvPr/>
              </p:nvGrpSpPr>
              <p:grpSpPr>
                <a:xfrm rot="2860582">
                  <a:off x="466298" y="1087675"/>
                  <a:ext cx="2246726" cy="2128054"/>
                  <a:chOff x="4020746" y="2782034"/>
                  <a:chExt cx="2127497" cy="2127497"/>
                </a:xfrm>
              </p:grpSpPr>
              <p:sp>
                <p:nvSpPr>
                  <p:cNvPr id="162" name="Google Shape;162;p5"/>
                  <p:cNvSpPr/>
                  <p:nvPr/>
                </p:nvSpPr>
                <p:spPr>
                  <a:xfrm>
                    <a:off x="4188658" y="2942326"/>
                    <a:ext cx="1800000" cy="1800000"/>
                  </a:xfrm>
                  <a:prstGeom prst="ellipse">
                    <a:avLst/>
                  </a:prstGeom>
                  <a:solidFill>
                    <a:schemeClr val="lt1"/>
                  </a:solidFill>
                  <a:ln>
                    <a:noFill/>
                  </a:ln>
                  <a:effectLst>
                    <a:outerShdw blurRad="292100" sx="102000" sy="102000" algn="ctr" rotWithShape="0">
                      <a:srgbClr val="000000">
                        <a:alpha val="1568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Malgun Gothic"/>
                      <a:ea typeface="Malgun Gothic"/>
                      <a:cs typeface="Malgun Gothic"/>
                      <a:sym typeface="Malgun Gothic"/>
                    </a:endParaRPr>
                  </a:p>
                </p:txBody>
              </p:sp>
              <p:sp>
                <p:nvSpPr>
                  <p:cNvPr id="163" name="Google Shape;163;p5"/>
                  <p:cNvSpPr/>
                  <p:nvPr/>
                </p:nvSpPr>
                <p:spPr>
                  <a:xfrm>
                    <a:off x="4248150" y="3001818"/>
                    <a:ext cx="1681018" cy="1681018"/>
                  </a:xfrm>
                  <a:prstGeom prst="teardrop">
                    <a:avLst>
                      <a:gd name="adj" fmla="val 100000"/>
                    </a:avLst>
                  </a:prstGeom>
                  <a:solidFill>
                    <a:srgbClr val="F3929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Malgun Gothic"/>
                      <a:ea typeface="Malgun Gothic"/>
                      <a:cs typeface="Malgun Gothic"/>
                      <a:sym typeface="Malgun Gothic"/>
                    </a:endParaRPr>
                  </a:p>
                </p:txBody>
              </p:sp>
              <p:sp>
                <p:nvSpPr>
                  <p:cNvPr id="164" name="Google Shape;164;p5"/>
                  <p:cNvSpPr/>
                  <p:nvPr/>
                </p:nvSpPr>
                <p:spPr>
                  <a:xfrm>
                    <a:off x="4020746" y="2782034"/>
                    <a:ext cx="2127497" cy="2127497"/>
                  </a:xfrm>
                  <a:prstGeom prst="arc">
                    <a:avLst>
                      <a:gd name="adj1" fmla="val 20104140"/>
                      <a:gd name="adj2" fmla="val 17782556"/>
                    </a:avLst>
                  </a:prstGeom>
                  <a:noFill/>
                  <a:ln w="12700" cap="flat" cmpd="sng">
                    <a:solidFill>
                      <a:srgbClr val="4E5D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i="0" u="none" strike="noStrike" cap="none">
                      <a:solidFill>
                        <a:srgbClr val="ED7D31"/>
                      </a:solidFill>
                      <a:latin typeface="Malgun Gothic"/>
                      <a:ea typeface="Malgun Gothic"/>
                      <a:cs typeface="Malgun Gothic"/>
                      <a:sym typeface="Malgun Gothic"/>
                    </a:endParaRPr>
                  </a:p>
                </p:txBody>
              </p:sp>
              <p:cxnSp>
                <p:nvCxnSpPr>
                  <p:cNvPr id="165" name="Google Shape;165;p5"/>
                  <p:cNvCxnSpPr/>
                  <p:nvPr/>
                </p:nvCxnSpPr>
                <p:spPr>
                  <a:xfrm rot="10800000" flipH="1">
                    <a:off x="5624368" y="3095450"/>
                    <a:ext cx="214013" cy="181150"/>
                  </a:xfrm>
                  <a:prstGeom prst="straightConnector1">
                    <a:avLst/>
                  </a:prstGeom>
                  <a:noFill/>
                  <a:ln w="22225" cap="sq" cmpd="sng">
                    <a:solidFill>
                      <a:schemeClr val="lt1"/>
                    </a:solidFill>
                    <a:prstDash val="solid"/>
                    <a:bevel/>
                    <a:headEnd type="none" w="sm" len="sm"/>
                    <a:tailEnd type="stealth" w="med" len="med"/>
                  </a:ln>
                </p:spPr>
              </p:cxnSp>
            </p:grpSp>
            <p:sp>
              <p:nvSpPr>
                <p:cNvPr id="166" name="Google Shape;166;p5"/>
                <p:cNvSpPr/>
                <p:nvPr/>
              </p:nvSpPr>
              <p:spPr>
                <a:xfrm rot="10122">
                  <a:off x="906258" y="1422142"/>
                  <a:ext cx="1375135" cy="1451820"/>
                </a:xfrm>
                <a:prstGeom prst="ellipse">
                  <a:avLst/>
                </a:prstGeom>
                <a:solidFill>
                  <a:srgbClr val="2A2B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500" b="1" i="0" u="none" strike="noStrike" cap="none">
                      <a:solidFill>
                        <a:srgbClr val="FFFFFF"/>
                      </a:solidFill>
                      <a:latin typeface="Calibri"/>
                      <a:ea typeface="Calibri"/>
                      <a:cs typeface="Calibri"/>
                      <a:sym typeface="Calibri"/>
                    </a:rPr>
                    <a:t>A</a:t>
                  </a:r>
                  <a:endParaRPr sz="2500" b="1" i="0" u="none" strike="noStrike" cap="none">
                    <a:solidFill>
                      <a:srgbClr val="FFFFFF"/>
                    </a:solidFill>
                    <a:latin typeface="Calibri"/>
                    <a:ea typeface="Calibri"/>
                    <a:cs typeface="Calibri"/>
                    <a:sym typeface="Calibri"/>
                  </a:endParaRPr>
                </a:p>
              </p:txBody>
            </p:sp>
          </p:grpSp>
          <p:sp>
            <p:nvSpPr>
              <p:cNvPr id="167" name="Google Shape;167;p5"/>
              <p:cNvSpPr/>
              <p:nvPr/>
            </p:nvSpPr>
            <p:spPr>
              <a:xfrm rot="418582">
                <a:off x="4182984" y="1331601"/>
                <a:ext cx="3177512" cy="3354709"/>
              </a:xfrm>
              <a:prstGeom prst="arc">
                <a:avLst>
                  <a:gd name="adj1" fmla="val 13312935"/>
                  <a:gd name="adj2" fmla="val 19296203"/>
                </a:avLst>
              </a:prstGeom>
              <a:noFill/>
              <a:ln w="9525" cap="flat" cmpd="sng">
                <a:solidFill>
                  <a:srgbClr val="F3929D"/>
                </a:solidFill>
                <a:prstDash val="solid"/>
                <a:miter lim="800000"/>
                <a:headEnd type="none" w="sm" len="sm"/>
                <a:tailEnd type="stealth"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000000"/>
                  </a:solidFill>
                  <a:latin typeface="Malgun Gothic"/>
                  <a:ea typeface="Malgun Gothic"/>
                  <a:cs typeface="Malgun Gothic"/>
                  <a:sym typeface="Malgun Gothic"/>
                </a:endParaRPr>
              </a:p>
            </p:txBody>
          </p:sp>
          <p:sp>
            <p:nvSpPr>
              <p:cNvPr id="168" name="Google Shape;168;p5"/>
              <p:cNvSpPr/>
              <p:nvPr/>
            </p:nvSpPr>
            <p:spPr>
              <a:xfrm rot="418582">
                <a:off x="1144320" y="1041339"/>
                <a:ext cx="3177512" cy="3354709"/>
              </a:xfrm>
              <a:prstGeom prst="arc">
                <a:avLst>
                  <a:gd name="adj1" fmla="val 13312935"/>
                  <a:gd name="adj2" fmla="val 19296203"/>
                </a:avLst>
              </a:prstGeom>
              <a:noFill/>
              <a:ln w="9525" cap="flat" cmpd="sng">
                <a:solidFill>
                  <a:srgbClr val="F3929D"/>
                </a:solidFill>
                <a:prstDash val="solid"/>
                <a:miter lim="800000"/>
                <a:headEnd type="none" w="sm" len="sm"/>
                <a:tailEnd type="stealth"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000000"/>
                  </a:solidFill>
                  <a:latin typeface="Malgun Gothic"/>
                  <a:ea typeface="Malgun Gothic"/>
                  <a:cs typeface="Malgun Gothic"/>
                  <a:sym typeface="Malgun Gothic"/>
                </a:endParaRPr>
              </a:p>
            </p:txBody>
          </p:sp>
        </p:grpSp>
        <p:grpSp>
          <p:nvGrpSpPr>
            <p:cNvPr id="169" name="Google Shape;169;p5"/>
            <p:cNvGrpSpPr/>
            <p:nvPr/>
          </p:nvGrpSpPr>
          <p:grpSpPr>
            <a:xfrm>
              <a:off x="1245742" y="4476867"/>
              <a:ext cx="1926179" cy="673853"/>
              <a:chOff x="1095103" y="4530083"/>
              <a:chExt cx="1926179" cy="673853"/>
            </a:xfrm>
          </p:grpSpPr>
          <p:sp>
            <p:nvSpPr>
              <p:cNvPr id="170" name="Google Shape;170;p5"/>
              <p:cNvSpPr/>
              <p:nvPr/>
            </p:nvSpPr>
            <p:spPr>
              <a:xfrm>
                <a:off x="1095103" y="4530083"/>
                <a:ext cx="1926179" cy="673853"/>
              </a:xfrm>
              <a:custGeom>
                <a:avLst/>
                <a:gdLst/>
                <a:ahLst/>
                <a:cxnLst/>
                <a:rect l="l" t="t" r="r" b="b"/>
                <a:pathLst>
                  <a:path w="1926179" h="673853" extrusionOk="0">
                    <a:moveTo>
                      <a:pt x="0" y="0"/>
                    </a:moveTo>
                    <a:cubicBezTo>
                      <a:pt x="136243" y="6864"/>
                      <a:pt x="459528" y="25818"/>
                      <a:pt x="622798" y="0"/>
                    </a:cubicBezTo>
                    <a:cubicBezTo>
                      <a:pt x="786068" y="-25818"/>
                      <a:pt x="1004889" y="9595"/>
                      <a:pt x="1226334" y="0"/>
                    </a:cubicBezTo>
                    <a:cubicBezTo>
                      <a:pt x="1447779" y="-9595"/>
                      <a:pt x="1759489" y="32025"/>
                      <a:pt x="1926179" y="0"/>
                    </a:cubicBezTo>
                    <a:cubicBezTo>
                      <a:pt x="1909629" y="230566"/>
                      <a:pt x="1922749" y="419939"/>
                      <a:pt x="1926179" y="673853"/>
                    </a:cubicBezTo>
                    <a:cubicBezTo>
                      <a:pt x="1772969" y="662363"/>
                      <a:pt x="1517826" y="641912"/>
                      <a:pt x="1284119" y="673853"/>
                    </a:cubicBezTo>
                    <a:cubicBezTo>
                      <a:pt x="1050412" y="705794"/>
                      <a:pt x="936950" y="648158"/>
                      <a:pt x="699845" y="673853"/>
                    </a:cubicBezTo>
                    <a:cubicBezTo>
                      <a:pt x="462740" y="699548"/>
                      <a:pt x="304147" y="703104"/>
                      <a:pt x="0" y="673853"/>
                    </a:cubicBezTo>
                    <a:cubicBezTo>
                      <a:pt x="16362" y="484813"/>
                      <a:pt x="-28539" y="150730"/>
                      <a:pt x="0" y="0"/>
                    </a:cubicBezTo>
                    <a:close/>
                  </a:path>
                </a:pathLst>
              </a:custGeom>
              <a:noFill/>
              <a:ln w="12700" cap="flat" cmpd="sng">
                <a:solidFill>
                  <a:srgbClr val="F3929D"/>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sp>
            <p:nvSpPr>
              <p:cNvPr id="171" name="Google Shape;171;p5"/>
              <p:cNvSpPr txBox="1"/>
              <p:nvPr/>
            </p:nvSpPr>
            <p:spPr>
              <a:xfrm>
                <a:off x="1226692" y="4646279"/>
                <a:ext cx="1722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rgbClr val="FFFFFF"/>
                    </a:solidFill>
                    <a:latin typeface="Calibri"/>
                    <a:ea typeface="Calibri"/>
                    <a:cs typeface="Calibri"/>
                    <a:sym typeface="Calibri"/>
                  </a:rPr>
                  <a:t>Get the data</a:t>
                </a:r>
                <a:endParaRPr sz="2000" b="1" i="0" u="none" strike="noStrike" cap="none">
                  <a:solidFill>
                    <a:srgbClr val="FFFFFF"/>
                  </a:solidFill>
                  <a:latin typeface="Calibri"/>
                  <a:ea typeface="Calibri"/>
                  <a:cs typeface="Calibri"/>
                  <a:sym typeface="Calibri"/>
                </a:endParaRPr>
              </a:p>
            </p:txBody>
          </p:sp>
        </p:grpSp>
        <p:grpSp>
          <p:nvGrpSpPr>
            <p:cNvPr id="172" name="Google Shape;172;p5"/>
            <p:cNvGrpSpPr/>
            <p:nvPr/>
          </p:nvGrpSpPr>
          <p:grpSpPr>
            <a:xfrm>
              <a:off x="3626596" y="4334468"/>
              <a:ext cx="2603738" cy="673853"/>
              <a:chOff x="1095103" y="4530083"/>
              <a:chExt cx="2115255" cy="673853"/>
            </a:xfrm>
          </p:grpSpPr>
          <p:sp>
            <p:nvSpPr>
              <p:cNvPr id="173" name="Google Shape;173;p5"/>
              <p:cNvSpPr/>
              <p:nvPr/>
            </p:nvSpPr>
            <p:spPr>
              <a:xfrm>
                <a:off x="1095103" y="4530083"/>
                <a:ext cx="1926179" cy="673853"/>
              </a:xfrm>
              <a:custGeom>
                <a:avLst/>
                <a:gdLst/>
                <a:ahLst/>
                <a:cxnLst/>
                <a:rect l="l" t="t" r="r" b="b"/>
                <a:pathLst>
                  <a:path w="2370999" h="673853" extrusionOk="0">
                    <a:moveTo>
                      <a:pt x="0" y="0"/>
                    </a:moveTo>
                    <a:cubicBezTo>
                      <a:pt x="243727" y="1573"/>
                      <a:pt x="415822" y="19908"/>
                      <a:pt x="569040" y="0"/>
                    </a:cubicBezTo>
                    <a:cubicBezTo>
                      <a:pt x="722258" y="-19908"/>
                      <a:pt x="917041" y="-13828"/>
                      <a:pt x="1114370" y="0"/>
                    </a:cubicBezTo>
                    <a:cubicBezTo>
                      <a:pt x="1311699" y="13828"/>
                      <a:pt x="1480186" y="13734"/>
                      <a:pt x="1707119" y="0"/>
                    </a:cubicBezTo>
                    <a:cubicBezTo>
                      <a:pt x="1934052" y="-13734"/>
                      <a:pt x="2176620" y="-7351"/>
                      <a:pt x="2370999" y="0"/>
                    </a:cubicBezTo>
                    <a:cubicBezTo>
                      <a:pt x="2364458" y="305342"/>
                      <a:pt x="2387707" y="441464"/>
                      <a:pt x="2370999" y="673853"/>
                    </a:cubicBezTo>
                    <a:cubicBezTo>
                      <a:pt x="2083397" y="660845"/>
                      <a:pt x="1987197" y="681810"/>
                      <a:pt x="1778249" y="673853"/>
                    </a:cubicBezTo>
                    <a:cubicBezTo>
                      <a:pt x="1569301" y="665897"/>
                      <a:pt x="1501836" y="686015"/>
                      <a:pt x="1256629" y="673853"/>
                    </a:cubicBezTo>
                    <a:cubicBezTo>
                      <a:pt x="1011422" y="661691"/>
                      <a:pt x="821354" y="687249"/>
                      <a:pt x="711300" y="673853"/>
                    </a:cubicBezTo>
                    <a:cubicBezTo>
                      <a:pt x="601246" y="660457"/>
                      <a:pt x="162956" y="709070"/>
                      <a:pt x="0" y="673853"/>
                    </a:cubicBezTo>
                    <a:cubicBezTo>
                      <a:pt x="4033" y="535872"/>
                      <a:pt x="9837" y="144385"/>
                      <a:pt x="0" y="0"/>
                    </a:cubicBezTo>
                    <a:close/>
                  </a:path>
                </a:pathLst>
              </a:custGeom>
              <a:noFill/>
              <a:ln w="12700" cap="flat" cmpd="sng">
                <a:solidFill>
                  <a:srgbClr val="F3929D"/>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sp>
            <p:nvSpPr>
              <p:cNvPr id="174" name="Google Shape;174;p5"/>
              <p:cNvSpPr txBox="1"/>
              <p:nvPr/>
            </p:nvSpPr>
            <p:spPr>
              <a:xfrm>
                <a:off x="1183998" y="4691629"/>
                <a:ext cx="202636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rgbClr val="FFFFFF"/>
                    </a:solidFill>
                    <a:latin typeface="Calibri"/>
                    <a:ea typeface="Calibri"/>
                    <a:cs typeface="Calibri"/>
                    <a:sym typeface="Calibri"/>
                  </a:rPr>
                  <a:t>Look at summaries</a:t>
                </a:r>
                <a:endParaRPr sz="2000" b="1" i="0" u="none" strike="noStrike" cap="none">
                  <a:solidFill>
                    <a:srgbClr val="FFFFFF"/>
                  </a:solidFill>
                  <a:latin typeface="Calibri"/>
                  <a:ea typeface="Calibri"/>
                  <a:cs typeface="Calibri"/>
                  <a:sym typeface="Calibri"/>
                </a:endParaRPr>
              </a:p>
            </p:txBody>
          </p:sp>
        </p:grpSp>
        <p:grpSp>
          <p:nvGrpSpPr>
            <p:cNvPr id="175" name="Google Shape;175;p5"/>
            <p:cNvGrpSpPr/>
            <p:nvPr/>
          </p:nvGrpSpPr>
          <p:grpSpPr>
            <a:xfrm>
              <a:off x="6593725" y="3980217"/>
              <a:ext cx="2602303" cy="1007170"/>
              <a:chOff x="1095103" y="4530083"/>
              <a:chExt cx="2114089" cy="967470"/>
            </a:xfrm>
          </p:grpSpPr>
          <p:sp>
            <p:nvSpPr>
              <p:cNvPr id="176" name="Google Shape;176;p5"/>
              <p:cNvSpPr/>
              <p:nvPr/>
            </p:nvSpPr>
            <p:spPr>
              <a:xfrm>
                <a:off x="1095103" y="4530083"/>
                <a:ext cx="1926179" cy="967470"/>
              </a:xfrm>
              <a:custGeom>
                <a:avLst/>
                <a:gdLst/>
                <a:ahLst/>
                <a:cxnLst/>
                <a:rect l="l" t="t" r="r" b="b"/>
                <a:pathLst>
                  <a:path w="2370998" h="1007170" extrusionOk="0">
                    <a:moveTo>
                      <a:pt x="0" y="0"/>
                    </a:moveTo>
                    <a:cubicBezTo>
                      <a:pt x="243727" y="1573"/>
                      <a:pt x="415822" y="19908"/>
                      <a:pt x="569040" y="0"/>
                    </a:cubicBezTo>
                    <a:cubicBezTo>
                      <a:pt x="722258" y="-19908"/>
                      <a:pt x="921510" y="-13231"/>
                      <a:pt x="1114369" y="0"/>
                    </a:cubicBezTo>
                    <a:cubicBezTo>
                      <a:pt x="1307228" y="13231"/>
                      <a:pt x="1473560" y="8051"/>
                      <a:pt x="1707119" y="0"/>
                    </a:cubicBezTo>
                    <a:cubicBezTo>
                      <a:pt x="1940678" y="-8051"/>
                      <a:pt x="2181549" y="-3766"/>
                      <a:pt x="2370998" y="0"/>
                    </a:cubicBezTo>
                    <a:cubicBezTo>
                      <a:pt x="2364716" y="117305"/>
                      <a:pt x="2373986" y="338286"/>
                      <a:pt x="2370998" y="503585"/>
                    </a:cubicBezTo>
                    <a:cubicBezTo>
                      <a:pt x="2368010" y="668884"/>
                      <a:pt x="2358613" y="829443"/>
                      <a:pt x="2370998" y="1007170"/>
                    </a:cubicBezTo>
                    <a:cubicBezTo>
                      <a:pt x="2230825" y="1004163"/>
                      <a:pt x="1920764" y="1028004"/>
                      <a:pt x="1778249" y="1007170"/>
                    </a:cubicBezTo>
                    <a:cubicBezTo>
                      <a:pt x="1635734" y="986336"/>
                      <a:pt x="1343383" y="1022156"/>
                      <a:pt x="1232919" y="1007170"/>
                    </a:cubicBezTo>
                    <a:cubicBezTo>
                      <a:pt x="1122455" y="992185"/>
                      <a:pt x="929948" y="1021048"/>
                      <a:pt x="663879" y="1007170"/>
                    </a:cubicBezTo>
                    <a:cubicBezTo>
                      <a:pt x="397810" y="993292"/>
                      <a:pt x="285063" y="1019045"/>
                      <a:pt x="0" y="1007170"/>
                    </a:cubicBezTo>
                    <a:cubicBezTo>
                      <a:pt x="6021" y="843497"/>
                      <a:pt x="1929" y="668189"/>
                      <a:pt x="0" y="503585"/>
                    </a:cubicBezTo>
                    <a:cubicBezTo>
                      <a:pt x="-1929" y="338982"/>
                      <a:pt x="13561" y="131742"/>
                      <a:pt x="0" y="0"/>
                    </a:cubicBezTo>
                    <a:close/>
                  </a:path>
                </a:pathLst>
              </a:custGeom>
              <a:noFill/>
              <a:ln w="12700" cap="flat" cmpd="sng">
                <a:solidFill>
                  <a:srgbClr val="F3929D"/>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sp>
            <p:nvSpPr>
              <p:cNvPr id="177" name="Google Shape;177;p5"/>
              <p:cNvSpPr txBox="1"/>
              <p:nvPr/>
            </p:nvSpPr>
            <p:spPr>
              <a:xfrm>
                <a:off x="1182832" y="4657145"/>
                <a:ext cx="202636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rgbClr val="FFFFFF"/>
                    </a:solidFill>
                    <a:latin typeface="Calibri"/>
                    <a:ea typeface="Calibri"/>
                    <a:cs typeface="Calibri"/>
                    <a:sym typeface="Calibri"/>
                  </a:rPr>
                  <a:t>Deal with outliers and missing data</a:t>
                </a:r>
                <a:endParaRPr sz="2000" b="1" i="0" u="none" strike="noStrike" cap="none">
                  <a:solidFill>
                    <a:srgbClr val="FFFFFF"/>
                  </a:solidFill>
                  <a:latin typeface="Calibri"/>
                  <a:ea typeface="Calibri"/>
                  <a:cs typeface="Calibri"/>
                  <a:sym typeface="Calibri"/>
                </a:endParaRPr>
              </a:p>
            </p:txBody>
          </p:sp>
        </p:grpSp>
        <p:grpSp>
          <p:nvGrpSpPr>
            <p:cNvPr id="178" name="Google Shape;178;p5"/>
            <p:cNvGrpSpPr/>
            <p:nvPr/>
          </p:nvGrpSpPr>
          <p:grpSpPr>
            <a:xfrm>
              <a:off x="9351273" y="3683144"/>
              <a:ext cx="2602303" cy="1007170"/>
              <a:chOff x="1095103" y="4530083"/>
              <a:chExt cx="2114089" cy="967470"/>
            </a:xfrm>
          </p:grpSpPr>
          <p:sp>
            <p:nvSpPr>
              <p:cNvPr id="179" name="Google Shape;179;p5"/>
              <p:cNvSpPr/>
              <p:nvPr/>
            </p:nvSpPr>
            <p:spPr>
              <a:xfrm>
                <a:off x="1095103" y="4530083"/>
                <a:ext cx="2026360" cy="967470"/>
              </a:xfrm>
              <a:custGeom>
                <a:avLst/>
                <a:gdLst/>
                <a:ahLst/>
                <a:cxnLst/>
                <a:rect l="l" t="t" r="r" b="b"/>
                <a:pathLst>
                  <a:path w="2494314" h="1007170" extrusionOk="0">
                    <a:moveTo>
                      <a:pt x="0" y="0"/>
                    </a:moveTo>
                    <a:cubicBezTo>
                      <a:pt x="131047" y="-19879"/>
                      <a:pt x="434035" y="20615"/>
                      <a:pt x="598635" y="0"/>
                    </a:cubicBezTo>
                    <a:cubicBezTo>
                      <a:pt x="763236" y="-20615"/>
                      <a:pt x="1022467" y="-18341"/>
                      <a:pt x="1172328" y="0"/>
                    </a:cubicBezTo>
                    <a:cubicBezTo>
                      <a:pt x="1322189" y="18341"/>
                      <a:pt x="1590512" y="14823"/>
                      <a:pt x="1795906" y="0"/>
                    </a:cubicBezTo>
                    <a:cubicBezTo>
                      <a:pt x="2001300" y="-14823"/>
                      <a:pt x="2196085" y="21970"/>
                      <a:pt x="2494314" y="0"/>
                    </a:cubicBezTo>
                    <a:cubicBezTo>
                      <a:pt x="2488032" y="117305"/>
                      <a:pt x="2497302" y="338286"/>
                      <a:pt x="2494314" y="503585"/>
                    </a:cubicBezTo>
                    <a:cubicBezTo>
                      <a:pt x="2491326" y="668884"/>
                      <a:pt x="2481929" y="829443"/>
                      <a:pt x="2494314" y="1007170"/>
                    </a:cubicBezTo>
                    <a:cubicBezTo>
                      <a:pt x="2358071" y="1036362"/>
                      <a:pt x="2038059" y="1007132"/>
                      <a:pt x="1870736" y="1007170"/>
                    </a:cubicBezTo>
                    <a:cubicBezTo>
                      <a:pt x="1703413" y="1007208"/>
                      <a:pt x="1513550" y="1011456"/>
                      <a:pt x="1297043" y="1007170"/>
                    </a:cubicBezTo>
                    <a:cubicBezTo>
                      <a:pt x="1080536" y="1002884"/>
                      <a:pt x="910299" y="992808"/>
                      <a:pt x="698408" y="1007170"/>
                    </a:cubicBezTo>
                    <a:cubicBezTo>
                      <a:pt x="486518" y="1021532"/>
                      <a:pt x="219670" y="975778"/>
                      <a:pt x="0" y="1007170"/>
                    </a:cubicBezTo>
                    <a:cubicBezTo>
                      <a:pt x="6021" y="843497"/>
                      <a:pt x="1929" y="668189"/>
                      <a:pt x="0" y="503585"/>
                    </a:cubicBezTo>
                    <a:cubicBezTo>
                      <a:pt x="-1929" y="338982"/>
                      <a:pt x="13561" y="131742"/>
                      <a:pt x="0" y="0"/>
                    </a:cubicBezTo>
                    <a:close/>
                  </a:path>
                </a:pathLst>
              </a:custGeom>
              <a:noFill/>
              <a:ln w="12700" cap="flat" cmpd="sng">
                <a:solidFill>
                  <a:srgbClr val="F3929D"/>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sp>
            <p:nvSpPr>
              <p:cNvPr id="180" name="Google Shape;180;p5"/>
              <p:cNvSpPr txBox="1"/>
              <p:nvPr/>
            </p:nvSpPr>
            <p:spPr>
              <a:xfrm>
                <a:off x="1182832" y="4657145"/>
                <a:ext cx="2026360" cy="67998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rgbClr val="FFFFFF"/>
                    </a:solidFill>
                    <a:latin typeface="Calibri"/>
                    <a:ea typeface="Calibri"/>
                    <a:cs typeface="Calibri"/>
                    <a:sym typeface="Calibri"/>
                  </a:rPr>
                  <a:t>Do some exploratory analysis</a:t>
                </a:r>
                <a:endParaRPr sz="2000" b="1" i="0" u="none" strike="noStrike" cap="none">
                  <a:solidFill>
                    <a:srgbClr val="FFFFFF"/>
                  </a:solidFill>
                  <a:latin typeface="Calibri"/>
                  <a:ea typeface="Calibri"/>
                  <a:cs typeface="Calibri"/>
                  <a:sym typeface="Calibri"/>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A2B40"/>
        </a:solidFill>
        <a:effectLst/>
      </p:bgPr>
    </p:bg>
    <p:spTree>
      <p:nvGrpSpPr>
        <p:cNvPr id="1" name="Shape 184"/>
        <p:cNvGrpSpPr/>
        <p:nvPr/>
      </p:nvGrpSpPr>
      <p:grpSpPr>
        <a:xfrm>
          <a:off x="0" y="0"/>
          <a:ext cx="0" cy="0"/>
          <a:chOff x="0" y="0"/>
          <a:chExt cx="0" cy="0"/>
        </a:xfrm>
      </p:grpSpPr>
      <p:sp>
        <p:nvSpPr>
          <p:cNvPr id="185" name="Google Shape;185;gd46d367881_1_0"/>
          <p:cNvSpPr/>
          <p:nvPr/>
        </p:nvSpPr>
        <p:spPr>
          <a:xfrm>
            <a:off x="0" y="-29461"/>
            <a:ext cx="12192000" cy="668100"/>
          </a:xfrm>
          <a:prstGeom prst="rect">
            <a:avLst/>
          </a:prstGeom>
          <a:solidFill>
            <a:schemeClr val="lt1"/>
          </a:solidFill>
          <a:ln>
            <a:noFill/>
          </a:ln>
        </p:spPr>
        <p:txBody>
          <a:bodyPr spcFirstLastPara="1" wrap="square" lIns="91425" tIns="45700" rIns="91425" bIns="45700" anchor="ctr" anchorCtr="0">
            <a:noAutofit/>
          </a:bodyPr>
          <a:lstStyle/>
          <a:p>
            <a:pPr marL="914400" marR="0" lvl="2" indent="0" algn="l" rtl="0">
              <a:spcBef>
                <a:spcPts val="0"/>
              </a:spcBef>
              <a:spcAft>
                <a:spcPts val="0"/>
              </a:spcAft>
              <a:buNone/>
            </a:pPr>
            <a:r>
              <a:rPr lang="en-US" sz="3000" b="1" i="1" u="none" strike="noStrike" cap="none">
                <a:solidFill>
                  <a:srgbClr val="3A3838"/>
                </a:solidFill>
              </a:rPr>
              <a:t>0</a:t>
            </a:r>
            <a:r>
              <a:rPr lang="en-US" sz="3000" b="1" i="1">
                <a:solidFill>
                  <a:srgbClr val="3A3838"/>
                </a:solidFill>
              </a:rPr>
              <a:t>2</a:t>
            </a:r>
            <a:r>
              <a:rPr lang="en-US" sz="3000" b="1" i="1" u="none" strike="noStrike" cap="none">
                <a:solidFill>
                  <a:srgbClr val="3A3838"/>
                </a:solidFill>
              </a:rPr>
              <a:t> Data </a:t>
            </a:r>
            <a:r>
              <a:rPr lang="en-US" sz="3000" b="1" i="1">
                <a:solidFill>
                  <a:srgbClr val="3A3838"/>
                </a:solidFill>
              </a:rPr>
              <a:t>Source</a:t>
            </a:r>
            <a:endParaRPr sz="3000" b="1" i="1">
              <a:solidFill>
                <a:srgbClr val="3A3838"/>
              </a:solidFill>
            </a:endParaRPr>
          </a:p>
        </p:txBody>
      </p:sp>
      <p:sp>
        <p:nvSpPr>
          <p:cNvPr id="186" name="Google Shape;186;gd46d367881_1_0"/>
          <p:cNvSpPr/>
          <p:nvPr/>
        </p:nvSpPr>
        <p:spPr>
          <a:xfrm>
            <a:off x="5691319" y="788714"/>
            <a:ext cx="430200" cy="36000"/>
          </a:xfrm>
          <a:prstGeom prst="roundRect">
            <a:avLst>
              <a:gd name="adj" fmla="val 5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87" name="Google Shape;187;gd46d367881_1_0"/>
          <p:cNvSpPr txBox="1"/>
          <p:nvPr/>
        </p:nvSpPr>
        <p:spPr>
          <a:xfrm>
            <a:off x="384617" y="812395"/>
            <a:ext cx="66498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a:solidFill>
                  <a:srgbClr val="FFFFFF"/>
                </a:solidFill>
                <a:latin typeface="Calibri"/>
                <a:ea typeface="Calibri"/>
                <a:cs typeface="Calibri"/>
                <a:sym typeface="Calibri"/>
              </a:rPr>
              <a:t>Overview of Data and Variables</a:t>
            </a:r>
            <a:endParaRPr sz="2200" b="1" i="0" u="none" strike="noStrike" cap="none">
              <a:solidFill>
                <a:srgbClr val="FFFFFF"/>
              </a:solidFill>
              <a:latin typeface="Calibri"/>
              <a:ea typeface="Calibri"/>
              <a:cs typeface="Calibri"/>
              <a:sym typeface="Calibri"/>
            </a:endParaRPr>
          </a:p>
        </p:txBody>
      </p:sp>
      <p:sp>
        <p:nvSpPr>
          <p:cNvPr id="188" name="Google Shape;188;gd46d367881_1_0"/>
          <p:cNvSpPr/>
          <p:nvPr/>
        </p:nvSpPr>
        <p:spPr>
          <a:xfrm>
            <a:off x="1910097" y="2147617"/>
            <a:ext cx="1730132" cy="1863785"/>
          </a:xfrm>
          <a:custGeom>
            <a:avLst/>
            <a:gdLst/>
            <a:ahLst/>
            <a:cxnLst/>
            <a:rect l="l" t="t" r="r" b="b"/>
            <a:pathLst>
              <a:path w="4829" h="5928" extrusionOk="0">
                <a:moveTo>
                  <a:pt x="3151" y="0"/>
                </a:moveTo>
                <a:lnTo>
                  <a:pt x="3039" y="19"/>
                </a:lnTo>
                <a:lnTo>
                  <a:pt x="2946" y="37"/>
                </a:lnTo>
                <a:lnTo>
                  <a:pt x="2853" y="93"/>
                </a:lnTo>
                <a:lnTo>
                  <a:pt x="2759" y="168"/>
                </a:lnTo>
                <a:lnTo>
                  <a:pt x="2703" y="242"/>
                </a:lnTo>
                <a:lnTo>
                  <a:pt x="2648" y="336"/>
                </a:lnTo>
                <a:lnTo>
                  <a:pt x="2610" y="447"/>
                </a:lnTo>
                <a:lnTo>
                  <a:pt x="2610" y="559"/>
                </a:lnTo>
                <a:lnTo>
                  <a:pt x="2610" y="671"/>
                </a:lnTo>
                <a:lnTo>
                  <a:pt x="2648" y="783"/>
                </a:lnTo>
                <a:lnTo>
                  <a:pt x="2703" y="876"/>
                </a:lnTo>
                <a:lnTo>
                  <a:pt x="2759" y="951"/>
                </a:lnTo>
                <a:lnTo>
                  <a:pt x="2853" y="1025"/>
                </a:lnTo>
                <a:lnTo>
                  <a:pt x="2946" y="1063"/>
                </a:lnTo>
                <a:lnTo>
                  <a:pt x="3039" y="1100"/>
                </a:lnTo>
                <a:lnTo>
                  <a:pt x="3151" y="1118"/>
                </a:lnTo>
                <a:lnTo>
                  <a:pt x="3263" y="1100"/>
                </a:lnTo>
                <a:lnTo>
                  <a:pt x="3374" y="1063"/>
                </a:lnTo>
                <a:lnTo>
                  <a:pt x="3468" y="1025"/>
                </a:lnTo>
                <a:lnTo>
                  <a:pt x="3561" y="951"/>
                </a:lnTo>
                <a:lnTo>
                  <a:pt x="3617" y="876"/>
                </a:lnTo>
                <a:lnTo>
                  <a:pt x="3673" y="783"/>
                </a:lnTo>
                <a:lnTo>
                  <a:pt x="3710" y="671"/>
                </a:lnTo>
                <a:lnTo>
                  <a:pt x="3710" y="559"/>
                </a:lnTo>
                <a:lnTo>
                  <a:pt x="3710" y="447"/>
                </a:lnTo>
                <a:lnTo>
                  <a:pt x="3673" y="336"/>
                </a:lnTo>
                <a:lnTo>
                  <a:pt x="3617" y="242"/>
                </a:lnTo>
                <a:lnTo>
                  <a:pt x="3561" y="168"/>
                </a:lnTo>
                <a:lnTo>
                  <a:pt x="3468" y="93"/>
                </a:lnTo>
                <a:lnTo>
                  <a:pt x="3374" y="37"/>
                </a:lnTo>
                <a:lnTo>
                  <a:pt x="3263" y="19"/>
                </a:lnTo>
                <a:lnTo>
                  <a:pt x="3151" y="0"/>
                </a:lnTo>
                <a:close/>
                <a:moveTo>
                  <a:pt x="1324" y="3672"/>
                </a:moveTo>
                <a:lnTo>
                  <a:pt x="1156" y="4082"/>
                </a:lnTo>
                <a:lnTo>
                  <a:pt x="318" y="4082"/>
                </a:lnTo>
                <a:lnTo>
                  <a:pt x="243" y="4101"/>
                </a:lnTo>
                <a:lnTo>
                  <a:pt x="187" y="4138"/>
                </a:lnTo>
                <a:lnTo>
                  <a:pt x="131" y="4175"/>
                </a:lnTo>
                <a:lnTo>
                  <a:pt x="75" y="4231"/>
                </a:lnTo>
                <a:lnTo>
                  <a:pt x="38" y="4287"/>
                </a:lnTo>
                <a:lnTo>
                  <a:pt x="19" y="4343"/>
                </a:lnTo>
                <a:lnTo>
                  <a:pt x="1" y="4418"/>
                </a:lnTo>
                <a:lnTo>
                  <a:pt x="1" y="4511"/>
                </a:lnTo>
                <a:lnTo>
                  <a:pt x="19" y="4585"/>
                </a:lnTo>
                <a:lnTo>
                  <a:pt x="57" y="4641"/>
                </a:lnTo>
                <a:lnTo>
                  <a:pt x="94" y="4697"/>
                </a:lnTo>
                <a:lnTo>
                  <a:pt x="150" y="4753"/>
                </a:lnTo>
                <a:lnTo>
                  <a:pt x="224" y="4791"/>
                </a:lnTo>
                <a:lnTo>
                  <a:pt x="299" y="4809"/>
                </a:lnTo>
                <a:lnTo>
                  <a:pt x="373" y="4828"/>
                </a:lnTo>
                <a:lnTo>
                  <a:pt x="1268" y="4828"/>
                </a:lnTo>
                <a:lnTo>
                  <a:pt x="1361" y="4809"/>
                </a:lnTo>
                <a:lnTo>
                  <a:pt x="1436" y="4791"/>
                </a:lnTo>
                <a:lnTo>
                  <a:pt x="1510" y="4772"/>
                </a:lnTo>
                <a:lnTo>
                  <a:pt x="1585" y="4735"/>
                </a:lnTo>
                <a:lnTo>
                  <a:pt x="1641" y="4679"/>
                </a:lnTo>
                <a:lnTo>
                  <a:pt x="1697" y="4623"/>
                </a:lnTo>
                <a:lnTo>
                  <a:pt x="1753" y="4567"/>
                </a:lnTo>
                <a:lnTo>
                  <a:pt x="1790" y="4492"/>
                </a:lnTo>
                <a:lnTo>
                  <a:pt x="1883" y="4250"/>
                </a:lnTo>
                <a:lnTo>
                  <a:pt x="1771" y="4175"/>
                </a:lnTo>
                <a:lnTo>
                  <a:pt x="1622" y="4082"/>
                </a:lnTo>
                <a:lnTo>
                  <a:pt x="1510" y="3952"/>
                </a:lnTo>
                <a:lnTo>
                  <a:pt x="1399" y="3821"/>
                </a:lnTo>
                <a:lnTo>
                  <a:pt x="1324" y="3672"/>
                </a:lnTo>
                <a:close/>
                <a:moveTo>
                  <a:pt x="1734" y="1118"/>
                </a:moveTo>
                <a:lnTo>
                  <a:pt x="1604" y="1137"/>
                </a:lnTo>
                <a:lnTo>
                  <a:pt x="1492" y="1174"/>
                </a:lnTo>
                <a:lnTo>
                  <a:pt x="1380" y="1212"/>
                </a:lnTo>
                <a:lnTo>
                  <a:pt x="1268" y="1268"/>
                </a:lnTo>
                <a:lnTo>
                  <a:pt x="1156" y="1342"/>
                </a:lnTo>
                <a:lnTo>
                  <a:pt x="709" y="1696"/>
                </a:lnTo>
                <a:lnTo>
                  <a:pt x="653" y="1752"/>
                </a:lnTo>
                <a:lnTo>
                  <a:pt x="616" y="1808"/>
                </a:lnTo>
                <a:lnTo>
                  <a:pt x="578" y="1864"/>
                </a:lnTo>
                <a:lnTo>
                  <a:pt x="560" y="1939"/>
                </a:lnTo>
                <a:lnTo>
                  <a:pt x="560" y="2013"/>
                </a:lnTo>
                <a:lnTo>
                  <a:pt x="578" y="2088"/>
                </a:lnTo>
                <a:lnTo>
                  <a:pt x="597" y="2144"/>
                </a:lnTo>
                <a:lnTo>
                  <a:pt x="634" y="2218"/>
                </a:lnTo>
                <a:lnTo>
                  <a:pt x="690" y="2274"/>
                </a:lnTo>
                <a:lnTo>
                  <a:pt x="746" y="2311"/>
                </a:lnTo>
                <a:lnTo>
                  <a:pt x="821" y="2330"/>
                </a:lnTo>
                <a:lnTo>
                  <a:pt x="877" y="2349"/>
                </a:lnTo>
                <a:lnTo>
                  <a:pt x="1026" y="2349"/>
                </a:lnTo>
                <a:lnTo>
                  <a:pt x="1100" y="2330"/>
                </a:lnTo>
                <a:lnTo>
                  <a:pt x="1156" y="2274"/>
                </a:lnTo>
                <a:lnTo>
                  <a:pt x="1622" y="1920"/>
                </a:lnTo>
                <a:lnTo>
                  <a:pt x="1697" y="1883"/>
                </a:lnTo>
                <a:lnTo>
                  <a:pt x="1771" y="1864"/>
                </a:lnTo>
                <a:lnTo>
                  <a:pt x="1846" y="1845"/>
                </a:lnTo>
                <a:lnTo>
                  <a:pt x="1902" y="1864"/>
                </a:lnTo>
                <a:lnTo>
                  <a:pt x="2088" y="1901"/>
                </a:lnTo>
                <a:lnTo>
                  <a:pt x="1641" y="2927"/>
                </a:lnTo>
                <a:lnTo>
                  <a:pt x="1604" y="3057"/>
                </a:lnTo>
                <a:lnTo>
                  <a:pt x="1585" y="3187"/>
                </a:lnTo>
                <a:lnTo>
                  <a:pt x="1585" y="3318"/>
                </a:lnTo>
                <a:lnTo>
                  <a:pt x="1622" y="3448"/>
                </a:lnTo>
                <a:lnTo>
                  <a:pt x="1678" y="3560"/>
                </a:lnTo>
                <a:lnTo>
                  <a:pt x="1753" y="3672"/>
                </a:lnTo>
                <a:lnTo>
                  <a:pt x="1846" y="3765"/>
                </a:lnTo>
                <a:lnTo>
                  <a:pt x="1958" y="3859"/>
                </a:lnTo>
                <a:lnTo>
                  <a:pt x="2946" y="4436"/>
                </a:lnTo>
                <a:lnTo>
                  <a:pt x="2610" y="5462"/>
                </a:lnTo>
                <a:lnTo>
                  <a:pt x="2610" y="5536"/>
                </a:lnTo>
                <a:lnTo>
                  <a:pt x="2610" y="5592"/>
                </a:lnTo>
                <a:lnTo>
                  <a:pt x="2610" y="5667"/>
                </a:lnTo>
                <a:lnTo>
                  <a:pt x="2648" y="5741"/>
                </a:lnTo>
                <a:lnTo>
                  <a:pt x="2685" y="5797"/>
                </a:lnTo>
                <a:lnTo>
                  <a:pt x="2741" y="5853"/>
                </a:lnTo>
                <a:lnTo>
                  <a:pt x="2797" y="5890"/>
                </a:lnTo>
                <a:lnTo>
                  <a:pt x="2871" y="5928"/>
                </a:lnTo>
                <a:lnTo>
                  <a:pt x="2964" y="5928"/>
                </a:lnTo>
                <a:lnTo>
                  <a:pt x="3095" y="5909"/>
                </a:lnTo>
                <a:lnTo>
                  <a:pt x="3188" y="5872"/>
                </a:lnTo>
                <a:lnTo>
                  <a:pt x="3281" y="5778"/>
                </a:lnTo>
                <a:lnTo>
                  <a:pt x="3319" y="5667"/>
                </a:lnTo>
                <a:lnTo>
                  <a:pt x="3691" y="4511"/>
                </a:lnTo>
                <a:lnTo>
                  <a:pt x="3710" y="4418"/>
                </a:lnTo>
                <a:lnTo>
                  <a:pt x="3710" y="4325"/>
                </a:lnTo>
                <a:lnTo>
                  <a:pt x="3710" y="4231"/>
                </a:lnTo>
                <a:lnTo>
                  <a:pt x="3673" y="4138"/>
                </a:lnTo>
                <a:lnTo>
                  <a:pt x="3635" y="4064"/>
                </a:lnTo>
                <a:lnTo>
                  <a:pt x="3580" y="3989"/>
                </a:lnTo>
                <a:lnTo>
                  <a:pt x="3524" y="3933"/>
                </a:lnTo>
                <a:lnTo>
                  <a:pt x="3449" y="3877"/>
                </a:lnTo>
                <a:lnTo>
                  <a:pt x="2741" y="3448"/>
                </a:lnTo>
                <a:lnTo>
                  <a:pt x="3095" y="2554"/>
                </a:lnTo>
                <a:lnTo>
                  <a:pt x="3337" y="3020"/>
                </a:lnTo>
                <a:lnTo>
                  <a:pt x="3374" y="3094"/>
                </a:lnTo>
                <a:lnTo>
                  <a:pt x="3412" y="3150"/>
                </a:lnTo>
                <a:lnTo>
                  <a:pt x="3542" y="3243"/>
                </a:lnTo>
                <a:lnTo>
                  <a:pt x="3673" y="3318"/>
                </a:lnTo>
                <a:lnTo>
                  <a:pt x="3747" y="3337"/>
                </a:lnTo>
                <a:lnTo>
                  <a:pt x="4530" y="3337"/>
                </a:lnTo>
                <a:lnTo>
                  <a:pt x="4586" y="3318"/>
                </a:lnTo>
                <a:lnTo>
                  <a:pt x="4661" y="3281"/>
                </a:lnTo>
                <a:lnTo>
                  <a:pt x="4717" y="3243"/>
                </a:lnTo>
                <a:lnTo>
                  <a:pt x="4754" y="3187"/>
                </a:lnTo>
                <a:lnTo>
                  <a:pt x="4791" y="3132"/>
                </a:lnTo>
                <a:lnTo>
                  <a:pt x="4810" y="3057"/>
                </a:lnTo>
                <a:lnTo>
                  <a:pt x="4828" y="3001"/>
                </a:lnTo>
                <a:lnTo>
                  <a:pt x="4828" y="2908"/>
                </a:lnTo>
                <a:lnTo>
                  <a:pt x="4810" y="2833"/>
                </a:lnTo>
                <a:lnTo>
                  <a:pt x="4772" y="2777"/>
                </a:lnTo>
                <a:lnTo>
                  <a:pt x="4735" y="2721"/>
                </a:lnTo>
                <a:lnTo>
                  <a:pt x="4679" y="2666"/>
                </a:lnTo>
                <a:lnTo>
                  <a:pt x="4605" y="2628"/>
                </a:lnTo>
                <a:lnTo>
                  <a:pt x="4530" y="2610"/>
                </a:lnTo>
                <a:lnTo>
                  <a:pt x="4456" y="2591"/>
                </a:lnTo>
                <a:lnTo>
                  <a:pt x="3952" y="2591"/>
                </a:lnTo>
                <a:lnTo>
                  <a:pt x="3654" y="1976"/>
                </a:lnTo>
                <a:lnTo>
                  <a:pt x="3580" y="1864"/>
                </a:lnTo>
                <a:lnTo>
                  <a:pt x="3524" y="1771"/>
                </a:lnTo>
                <a:lnTo>
                  <a:pt x="3430" y="1678"/>
                </a:lnTo>
                <a:lnTo>
                  <a:pt x="3356" y="1603"/>
                </a:lnTo>
                <a:lnTo>
                  <a:pt x="3244" y="1529"/>
                </a:lnTo>
                <a:lnTo>
                  <a:pt x="3151" y="1473"/>
                </a:lnTo>
                <a:lnTo>
                  <a:pt x="3039" y="1417"/>
                </a:lnTo>
                <a:lnTo>
                  <a:pt x="2927" y="1379"/>
                </a:lnTo>
                <a:lnTo>
                  <a:pt x="2107" y="1137"/>
                </a:lnTo>
                <a:lnTo>
                  <a:pt x="1976" y="1118"/>
                </a:lnTo>
                <a:close/>
              </a:path>
            </a:pathLst>
          </a:custGeom>
          <a:solidFill>
            <a:srgbClr val="F3F3F3"/>
          </a:solidFill>
          <a:ln w="19050" cap="flat" cmpd="sng">
            <a:solidFill>
              <a:srgbClr val="F392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gd46d367881_1_0"/>
          <p:cNvSpPr/>
          <p:nvPr/>
        </p:nvSpPr>
        <p:spPr>
          <a:xfrm>
            <a:off x="5345672" y="2095467"/>
            <a:ext cx="1730132" cy="1778950"/>
          </a:xfrm>
          <a:custGeom>
            <a:avLst/>
            <a:gdLst/>
            <a:ahLst/>
            <a:cxnLst/>
            <a:rect l="l" t="t" r="r" b="b"/>
            <a:pathLst>
              <a:path w="5575" h="5574" extrusionOk="0">
                <a:moveTo>
                  <a:pt x="3580" y="1062"/>
                </a:moveTo>
                <a:lnTo>
                  <a:pt x="4493" y="1976"/>
                </a:lnTo>
                <a:lnTo>
                  <a:pt x="3692" y="2777"/>
                </a:lnTo>
                <a:lnTo>
                  <a:pt x="1865" y="2777"/>
                </a:lnTo>
                <a:lnTo>
                  <a:pt x="3580" y="1062"/>
                </a:lnTo>
                <a:close/>
                <a:moveTo>
                  <a:pt x="3524" y="0"/>
                </a:moveTo>
                <a:lnTo>
                  <a:pt x="3487" y="19"/>
                </a:lnTo>
                <a:lnTo>
                  <a:pt x="3468" y="37"/>
                </a:lnTo>
                <a:lnTo>
                  <a:pt x="3077" y="429"/>
                </a:lnTo>
                <a:lnTo>
                  <a:pt x="3039" y="447"/>
                </a:lnTo>
                <a:lnTo>
                  <a:pt x="3039" y="485"/>
                </a:lnTo>
                <a:lnTo>
                  <a:pt x="3039" y="522"/>
                </a:lnTo>
                <a:lnTo>
                  <a:pt x="3077" y="559"/>
                </a:lnTo>
                <a:lnTo>
                  <a:pt x="3207" y="690"/>
                </a:lnTo>
                <a:lnTo>
                  <a:pt x="392" y="3486"/>
                </a:lnTo>
                <a:lnTo>
                  <a:pt x="243" y="3672"/>
                </a:lnTo>
                <a:lnTo>
                  <a:pt x="113" y="3877"/>
                </a:lnTo>
                <a:lnTo>
                  <a:pt x="38" y="4082"/>
                </a:lnTo>
                <a:lnTo>
                  <a:pt x="1" y="4306"/>
                </a:lnTo>
                <a:lnTo>
                  <a:pt x="20" y="4530"/>
                </a:lnTo>
                <a:lnTo>
                  <a:pt x="57" y="4753"/>
                </a:lnTo>
                <a:lnTo>
                  <a:pt x="94" y="4865"/>
                </a:lnTo>
                <a:lnTo>
                  <a:pt x="150" y="4958"/>
                </a:lnTo>
                <a:lnTo>
                  <a:pt x="206" y="5070"/>
                </a:lnTo>
                <a:lnTo>
                  <a:pt x="281" y="5163"/>
                </a:lnTo>
                <a:lnTo>
                  <a:pt x="374" y="5256"/>
                </a:lnTo>
                <a:lnTo>
                  <a:pt x="467" y="5331"/>
                </a:lnTo>
                <a:lnTo>
                  <a:pt x="579" y="5406"/>
                </a:lnTo>
                <a:lnTo>
                  <a:pt x="691" y="5461"/>
                </a:lnTo>
                <a:lnTo>
                  <a:pt x="821" y="5517"/>
                </a:lnTo>
                <a:lnTo>
                  <a:pt x="933" y="5555"/>
                </a:lnTo>
                <a:lnTo>
                  <a:pt x="1063" y="5573"/>
                </a:lnTo>
                <a:lnTo>
                  <a:pt x="1194" y="5573"/>
                </a:lnTo>
                <a:lnTo>
                  <a:pt x="1418" y="5555"/>
                </a:lnTo>
                <a:lnTo>
                  <a:pt x="1529" y="5517"/>
                </a:lnTo>
                <a:lnTo>
                  <a:pt x="1641" y="5480"/>
                </a:lnTo>
                <a:lnTo>
                  <a:pt x="1734" y="5443"/>
                </a:lnTo>
                <a:lnTo>
                  <a:pt x="1846" y="5368"/>
                </a:lnTo>
                <a:lnTo>
                  <a:pt x="1940" y="5312"/>
                </a:lnTo>
                <a:lnTo>
                  <a:pt x="2033" y="5219"/>
                </a:lnTo>
                <a:lnTo>
                  <a:pt x="4885" y="2367"/>
                </a:lnTo>
                <a:lnTo>
                  <a:pt x="5015" y="2498"/>
                </a:lnTo>
                <a:lnTo>
                  <a:pt x="5052" y="2516"/>
                </a:lnTo>
                <a:lnTo>
                  <a:pt x="5090" y="2535"/>
                </a:lnTo>
                <a:lnTo>
                  <a:pt x="5127" y="2516"/>
                </a:lnTo>
                <a:lnTo>
                  <a:pt x="5146" y="2498"/>
                </a:lnTo>
                <a:lnTo>
                  <a:pt x="5537" y="2106"/>
                </a:lnTo>
                <a:lnTo>
                  <a:pt x="5556" y="2088"/>
                </a:lnTo>
                <a:lnTo>
                  <a:pt x="5574" y="2050"/>
                </a:lnTo>
                <a:lnTo>
                  <a:pt x="5556" y="2013"/>
                </a:lnTo>
                <a:lnTo>
                  <a:pt x="5537" y="1976"/>
                </a:lnTo>
                <a:lnTo>
                  <a:pt x="3598" y="37"/>
                </a:lnTo>
                <a:lnTo>
                  <a:pt x="3561" y="19"/>
                </a:lnTo>
                <a:lnTo>
                  <a:pt x="3524" y="0"/>
                </a:lnTo>
                <a:close/>
              </a:path>
            </a:pathLst>
          </a:custGeom>
          <a:solidFill>
            <a:srgbClr val="F3F3F3"/>
          </a:solidFill>
          <a:ln w="19050" cap="flat" cmpd="sng">
            <a:solidFill>
              <a:srgbClr val="F392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gd46d367881_1_0"/>
          <p:cNvSpPr/>
          <p:nvPr/>
        </p:nvSpPr>
        <p:spPr>
          <a:xfrm>
            <a:off x="8864228" y="2095467"/>
            <a:ext cx="1730132" cy="1778554"/>
          </a:xfrm>
          <a:custGeom>
            <a:avLst/>
            <a:gdLst/>
            <a:ahLst/>
            <a:cxnLst/>
            <a:rect l="l" t="t" r="r" b="b"/>
            <a:pathLst>
              <a:path w="5928" h="5947" extrusionOk="0">
                <a:moveTo>
                  <a:pt x="3970" y="1"/>
                </a:moveTo>
                <a:lnTo>
                  <a:pt x="3784" y="19"/>
                </a:lnTo>
                <a:lnTo>
                  <a:pt x="3598" y="38"/>
                </a:lnTo>
                <a:lnTo>
                  <a:pt x="3411" y="75"/>
                </a:lnTo>
                <a:lnTo>
                  <a:pt x="3243" y="150"/>
                </a:lnTo>
                <a:lnTo>
                  <a:pt x="3057" y="224"/>
                </a:lnTo>
                <a:lnTo>
                  <a:pt x="2889" y="317"/>
                </a:lnTo>
                <a:lnTo>
                  <a:pt x="2740" y="448"/>
                </a:lnTo>
                <a:lnTo>
                  <a:pt x="2591" y="578"/>
                </a:lnTo>
                <a:lnTo>
                  <a:pt x="2442" y="727"/>
                </a:lnTo>
                <a:lnTo>
                  <a:pt x="2293" y="895"/>
                </a:lnTo>
                <a:lnTo>
                  <a:pt x="2181" y="1082"/>
                </a:lnTo>
                <a:lnTo>
                  <a:pt x="2069" y="1287"/>
                </a:lnTo>
                <a:lnTo>
                  <a:pt x="1976" y="1492"/>
                </a:lnTo>
                <a:lnTo>
                  <a:pt x="1901" y="1715"/>
                </a:lnTo>
                <a:lnTo>
                  <a:pt x="1864" y="1958"/>
                </a:lnTo>
                <a:lnTo>
                  <a:pt x="1845" y="2237"/>
                </a:lnTo>
                <a:lnTo>
                  <a:pt x="1845" y="3225"/>
                </a:lnTo>
                <a:lnTo>
                  <a:pt x="1379" y="3691"/>
                </a:lnTo>
                <a:lnTo>
                  <a:pt x="1286" y="3766"/>
                </a:lnTo>
                <a:lnTo>
                  <a:pt x="1174" y="3803"/>
                </a:lnTo>
                <a:lnTo>
                  <a:pt x="1063" y="3803"/>
                </a:lnTo>
                <a:lnTo>
                  <a:pt x="951" y="3766"/>
                </a:lnTo>
                <a:lnTo>
                  <a:pt x="857" y="3729"/>
                </a:lnTo>
                <a:lnTo>
                  <a:pt x="764" y="3710"/>
                </a:lnTo>
                <a:lnTo>
                  <a:pt x="652" y="3710"/>
                </a:lnTo>
                <a:lnTo>
                  <a:pt x="559" y="3729"/>
                </a:lnTo>
                <a:lnTo>
                  <a:pt x="466" y="3747"/>
                </a:lnTo>
                <a:lnTo>
                  <a:pt x="373" y="3803"/>
                </a:lnTo>
                <a:lnTo>
                  <a:pt x="280" y="3840"/>
                </a:lnTo>
                <a:lnTo>
                  <a:pt x="205" y="3915"/>
                </a:lnTo>
                <a:lnTo>
                  <a:pt x="112" y="4027"/>
                </a:lnTo>
                <a:lnTo>
                  <a:pt x="56" y="4157"/>
                </a:lnTo>
                <a:lnTo>
                  <a:pt x="0" y="4288"/>
                </a:lnTo>
                <a:lnTo>
                  <a:pt x="0" y="4418"/>
                </a:lnTo>
                <a:lnTo>
                  <a:pt x="0" y="4549"/>
                </a:lnTo>
                <a:lnTo>
                  <a:pt x="56" y="4679"/>
                </a:lnTo>
                <a:lnTo>
                  <a:pt x="112" y="4791"/>
                </a:lnTo>
                <a:lnTo>
                  <a:pt x="205" y="4903"/>
                </a:lnTo>
                <a:lnTo>
                  <a:pt x="280" y="4977"/>
                </a:lnTo>
                <a:lnTo>
                  <a:pt x="354" y="5015"/>
                </a:lnTo>
                <a:lnTo>
                  <a:pt x="429" y="5052"/>
                </a:lnTo>
                <a:lnTo>
                  <a:pt x="503" y="5089"/>
                </a:lnTo>
                <a:lnTo>
                  <a:pt x="671" y="5108"/>
                </a:lnTo>
                <a:lnTo>
                  <a:pt x="857" y="5089"/>
                </a:lnTo>
                <a:lnTo>
                  <a:pt x="839" y="5257"/>
                </a:lnTo>
                <a:lnTo>
                  <a:pt x="857" y="5425"/>
                </a:lnTo>
                <a:lnTo>
                  <a:pt x="876" y="5518"/>
                </a:lnTo>
                <a:lnTo>
                  <a:pt x="913" y="5593"/>
                </a:lnTo>
                <a:lnTo>
                  <a:pt x="969" y="5667"/>
                </a:lnTo>
                <a:lnTo>
                  <a:pt x="1025" y="5742"/>
                </a:lnTo>
                <a:lnTo>
                  <a:pt x="1137" y="5835"/>
                </a:lnTo>
                <a:lnTo>
                  <a:pt x="1268" y="5891"/>
                </a:lnTo>
                <a:lnTo>
                  <a:pt x="1398" y="5928"/>
                </a:lnTo>
                <a:lnTo>
                  <a:pt x="1529" y="5947"/>
                </a:lnTo>
                <a:lnTo>
                  <a:pt x="1659" y="5928"/>
                </a:lnTo>
                <a:lnTo>
                  <a:pt x="1789" y="5891"/>
                </a:lnTo>
                <a:lnTo>
                  <a:pt x="1901" y="5835"/>
                </a:lnTo>
                <a:lnTo>
                  <a:pt x="2013" y="5742"/>
                </a:lnTo>
                <a:lnTo>
                  <a:pt x="2088" y="5648"/>
                </a:lnTo>
                <a:lnTo>
                  <a:pt x="2144" y="5574"/>
                </a:lnTo>
                <a:lnTo>
                  <a:pt x="2181" y="5481"/>
                </a:lnTo>
                <a:lnTo>
                  <a:pt x="2218" y="5369"/>
                </a:lnTo>
                <a:lnTo>
                  <a:pt x="2218" y="5276"/>
                </a:lnTo>
                <a:lnTo>
                  <a:pt x="2218" y="5182"/>
                </a:lnTo>
                <a:lnTo>
                  <a:pt x="2200" y="5071"/>
                </a:lnTo>
                <a:lnTo>
                  <a:pt x="2181" y="4977"/>
                </a:lnTo>
                <a:lnTo>
                  <a:pt x="2144" y="4866"/>
                </a:lnTo>
                <a:lnTo>
                  <a:pt x="2144" y="4754"/>
                </a:lnTo>
                <a:lnTo>
                  <a:pt x="2181" y="4642"/>
                </a:lnTo>
                <a:lnTo>
                  <a:pt x="2237" y="4549"/>
                </a:lnTo>
                <a:lnTo>
                  <a:pt x="2721" y="4083"/>
                </a:lnTo>
                <a:lnTo>
                  <a:pt x="3914" y="4083"/>
                </a:lnTo>
                <a:lnTo>
                  <a:pt x="4082" y="4045"/>
                </a:lnTo>
                <a:lnTo>
                  <a:pt x="4269" y="4027"/>
                </a:lnTo>
                <a:lnTo>
                  <a:pt x="4436" y="3971"/>
                </a:lnTo>
                <a:lnTo>
                  <a:pt x="4343" y="3878"/>
                </a:lnTo>
                <a:lnTo>
                  <a:pt x="4269" y="3766"/>
                </a:lnTo>
                <a:lnTo>
                  <a:pt x="4213" y="3654"/>
                </a:lnTo>
                <a:lnTo>
                  <a:pt x="4175" y="3542"/>
                </a:lnTo>
                <a:lnTo>
                  <a:pt x="4101" y="3318"/>
                </a:lnTo>
                <a:lnTo>
                  <a:pt x="4082" y="3076"/>
                </a:lnTo>
                <a:lnTo>
                  <a:pt x="4101" y="2852"/>
                </a:lnTo>
                <a:lnTo>
                  <a:pt x="4138" y="2722"/>
                </a:lnTo>
                <a:lnTo>
                  <a:pt x="4175" y="2610"/>
                </a:lnTo>
                <a:lnTo>
                  <a:pt x="4231" y="2517"/>
                </a:lnTo>
                <a:lnTo>
                  <a:pt x="4287" y="2405"/>
                </a:lnTo>
                <a:lnTo>
                  <a:pt x="4362" y="2312"/>
                </a:lnTo>
                <a:lnTo>
                  <a:pt x="4436" y="2219"/>
                </a:lnTo>
                <a:lnTo>
                  <a:pt x="4604" y="2088"/>
                </a:lnTo>
                <a:lnTo>
                  <a:pt x="4772" y="1976"/>
                </a:lnTo>
                <a:lnTo>
                  <a:pt x="4958" y="1902"/>
                </a:lnTo>
                <a:lnTo>
                  <a:pt x="5163" y="1865"/>
                </a:lnTo>
                <a:lnTo>
                  <a:pt x="5350" y="1865"/>
                </a:lnTo>
                <a:lnTo>
                  <a:pt x="5555" y="1883"/>
                </a:lnTo>
                <a:lnTo>
                  <a:pt x="5741" y="1939"/>
                </a:lnTo>
                <a:lnTo>
                  <a:pt x="5928" y="2014"/>
                </a:lnTo>
                <a:lnTo>
                  <a:pt x="5928" y="1827"/>
                </a:lnTo>
                <a:lnTo>
                  <a:pt x="5909" y="1622"/>
                </a:lnTo>
                <a:lnTo>
                  <a:pt x="5872" y="1436"/>
                </a:lnTo>
                <a:lnTo>
                  <a:pt x="5797" y="1249"/>
                </a:lnTo>
                <a:lnTo>
                  <a:pt x="5722" y="1063"/>
                </a:lnTo>
                <a:lnTo>
                  <a:pt x="5629" y="895"/>
                </a:lnTo>
                <a:lnTo>
                  <a:pt x="5499" y="727"/>
                </a:lnTo>
                <a:lnTo>
                  <a:pt x="5368" y="578"/>
                </a:lnTo>
                <a:lnTo>
                  <a:pt x="5219" y="448"/>
                </a:lnTo>
                <a:lnTo>
                  <a:pt x="5051" y="317"/>
                </a:lnTo>
                <a:lnTo>
                  <a:pt x="4884" y="224"/>
                </a:lnTo>
                <a:lnTo>
                  <a:pt x="4716" y="150"/>
                </a:lnTo>
                <a:lnTo>
                  <a:pt x="4530" y="75"/>
                </a:lnTo>
                <a:lnTo>
                  <a:pt x="4343" y="38"/>
                </a:lnTo>
                <a:lnTo>
                  <a:pt x="4157" y="19"/>
                </a:lnTo>
                <a:lnTo>
                  <a:pt x="3970" y="1"/>
                </a:lnTo>
                <a:close/>
              </a:path>
            </a:pathLst>
          </a:custGeom>
          <a:solidFill>
            <a:srgbClr val="F3F3F3"/>
          </a:solidFill>
          <a:ln w="19050" cap="flat" cmpd="sng">
            <a:solidFill>
              <a:srgbClr val="F392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gd46d367881_1_0"/>
          <p:cNvSpPr txBox="1"/>
          <p:nvPr/>
        </p:nvSpPr>
        <p:spPr>
          <a:xfrm>
            <a:off x="2055982" y="4454200"/>
            <a:ext cx="183780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FFFFFF"/>
                </a:solidFill>
                <a:latin typeface="Calibri"/>
                <a:ea typeface="Calibri"/>
                <a:cs typeface="Calibri"/>
                <a:sym typeface="Calibri"/>
              </a:rPr>
              <a:t>Exercise</a:t>
            </a:r>
            <a:endParaRPr sz="2400" b="1" i="0" u="none" strike="noStrike" cap="none" dirty="0">
              <a:solidFill>
                <a:srgbClr val="FFFFFF"/>
              </a:solidFill>
              <a:latin typeface="Calibri"/>
              <a:ea typeface="Calibri"/>
              <a:cs typeface="Calibri"/>
              <a:sym typeface="Calibri"/>
            </a:endParaRPr>
          </a:p>
        </p:txBody>
      </p:sp>
      <p:sp>
        <p:nvSpPr>
          <p:cNvPr id="192" name="Google Shape;192;gd46d367881_1_0"/>
          <p:cNvSpPr txBox="1"/>
          <p:nvPr/>
        </p:nvSpPr>
        <p:spPr>
          <a:xfrm>
            <a:off x="5095196" y="4448944"/>
            <a:ext cx="183780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FFFFFF"/>
                </a:solidFill>
                <a:latin typeface="Calibri"/>
                <a:ea typeface="Calibri"/>
                <a:cs typeface="Calibri"/>
                <a:sym typeface="Calibri"/>
              </a:rPr>
              <a:t>Bloodwork</a:t>
            </a:r>
            <a:endParaRPr sz="2400" b="1" i="0" u="none" strike="noStrike" cap="none" dirty="0">
              <a:solidFill>
                <a:srgbClr val="FFFFFF"/>
              </a:solidFill>
              <a:latin typeface="Calibri"/>
              <a:ea typeface="Calibri"/>
              <a:cs typeface="Calibri"/>
              <a:sym typeface="Calibri"/>
            </a:endParaRPr>
          </a:p>
        </p:txBody>
      </p:sp>
      <p:sp>
        <p:nvSpPr>
          <p:cNvPr id="193" name="Google Shape;193;gd46d367881_1_0"/>
          <p:cNvSpPr txBox="1"/>
          <p:nvPr/>
        </p:nvSpPr>
        <p:spPr>
          <a:xfrm>
            <a:off x="9036340" y="4340790"/>
            <a:ext cx="183780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FFFFFF"/>
                </a:solidFill>
                <a:latin typeface="Calibri"/>
                <a:ea typeface="Calibri"/>
                <a:cs typeface="Calibri"/>
                <a:sym typeface="Calibri"/>
              </a:rPr>
              <a:t>Nutrition</a:t>
            </a:r>
            <a:endParaRPr sz="2400" b="1" i="0" u="none" strike="noStrike" cap="none" dirty="0">
              <a:solidFill>
                <a:srgbClr val="FFFFFF"/>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A2B40"/>
        </a:solidFill>
        <a:effectLst/>
      </p:bgPr>
    </p:bg>
    <p:spTree>
      <p:nvGrpSpPr>
        <p:cNvPr id="1" name="Shape 197"/>
        <p:cNvGrpSpPr/>
        <p:nvPr/>
      </p:nvGrpSpPr>
      <p:grpSpPr>
        <a:xfrm>
          <a:off x="0" y="0"/>
          <a:ext cx="0" cy="0"/>
          <a:chOff x="0" y="0"/>
          <a:chExt cx="0" cy="0"/>
        </a:xfrm>
      </p:grpSpPr>
      <p:sp>
        <p:nvSpPr>
          <p:cNvPr id="198" name="Google Shape;198;gd034d8a788_3_6"/>
          <p:cNvSpPr/>
          <p:nvPr/>
        </p:nvSpPr>
        <p:spPr>
          <a:xfrm>
            <a:off x="0" y="-29461"/>
            <a:ext cx="12192000" cy="668100"/>
          </a:xfrm>
          <a:prstGeom prst="rect">
            <a:avLst/>
          </a:prstGeom>
          <a:solidFill>
            <a:schemeClr val="lt1"/>
          </a:solidFill>
          <a:ln>
            <a:noFill/>
          </a:ln>
        </p:spPr>
        <p:txBody>
          <a:bodyPr spcFirstLastPara="1" wrap="square" lIns="91425" tIns="45700" rIns="91425" bIns="45700" anchor="ctr" anchorCtr="0">
            <a:noAutofit/>
          </a:bodyPr>
          <a:lstStyle/>
          <a:p>
            <a:pPr marL="914400" marR="0" lvl="2" indent="0" algn="l" rtl="0">
              <a:spcBef>
                <a:spcPts val="0"/>
              </a:spcBef>
              <a:spcAft>
                <a:spcPts val="0"/>
              </a:spcAft>
              <a:buNone/>
            </a:pPr>
            <a:r>
              <a:rPr lang="en-US" sz="3000" b="1" i="1">
                <a:solidFill>
                  <a:srgbClr val="3A3838"/>
                </a:solidFill>
              </a:rPr>
              <a:t>Nutrition (Diet-1)</a:t>
            </a:r>
            <a:endParaRPr sz="3000" b="1" i="1">
              <a:solidFill>
                <a:srgbClr val="3A3838"/>
              </a:solidFill>
            </a:endParaRPr>
          </a:p>
        </p:txBody>
      </p:sp>
      <p:sp>
        <p:nvSpPr>
          <p:cNvPr id="199" name="Google Shape;199;gd034d8a788_3_6"/>
          <p:cNvSpPr/>
          <p:nvPr/>
        </p:nvSpPr>
        <p:spPr>
          <a:xfrm>
            <a:off x="5691319" y="788714"/>
            <a:ext cx="430200" cy="36000"/>
          </a:xfrm>
          <a:prstGeom prst="roundRect">
            <a:avLst>
              <a:gd name="adj" fmla="val 5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200" name="Google Shape;200;gd034d8a788_3_6"/>
          <p:cNvSpPr txBox="1"/>
          <p:nvPr/>
        </p:nvSpPr>
        <p:spPr>
          <a:xfrm>
            <a:off x="316825" y="725524"/>
            <a:ext cx="2306100" cy="47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a:solidFill>
                  <a:srgbClr val="FFFFFF"/>
                </a:solidFill>
                <a:latin typeface="Calibri"/>
                <a:ea typeface="Calibri"/>
                <a:cs typeface="Calibri"/>
                <a:sym typeface="Calibri"/>
              </a:rPr>
              <a:t>Paleo Diet</a:t>
            </a:r>
            <a:endParaRPr sz="2500" b="1" i="0" u="none" strike="noStrike" cap="none">
              <a:solidFill>
                <a:srgbClr val="FFFFFF"/>
              </a:solidFill>
              <a:latin typeface="Calibri"/>
              <a:ea typeface="Calibri"/>
              <a:cs typeface="Calibri"/>
              <a:sym typeface="Calibri"/>
            </a:endParaRPr>
          </a:p>
        </p:txBody>
      </p:sp>
      <p:sp>
        <p:nvSpPr>
          <p:cNvPr id="201" name="Google Shape;201;gd034d8a788_3_6"/>
          <p:cNvSpPr txBox="1"/>
          <p:nvPr/>
        </p:nvSpPr>
        <p:spPr>
          <a:xfrm>
            <a:off x="1122728" y="4915825"/>
            <a:ext cx="18378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800" b="1" i="0" u="none" strike="noStrike" cap="none">
              <a:solidFill>
                <a:srgbClr val="FFFFFF"/>
              </a:solidFill>
              <a:latin typeface="Calibri"/>
              <a:ea typeface="Calibri"/>
              <a:cs typeface="Calibri"/>
              <a:sym typeface="Calibri"/>
            </a:endParaRPr>
          </a:p>
        </p:txBody>
      </p:sp>
      <p:sp>
        <p:nvSpPr>
          <p:cNvPr id="202" name="Google Shape;202;gd034d8a788_3_6"/>
          <p:cNvSpPr txBox="1"/>
          <p:nvPr/>
        </p:nvSpPr>
        <p:spPr>
          <a:xfrm>
            <a:off x="4987528" y="4915825"/>
            <a:ext cx="18378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800" b="1" i="0" u="none" strike="noStrike" cap="none">
              <a:solidFill>
                <a:srgbClr val="FFFFFF"/>
              </a:solidFill>
              <a:latin typeface="Calibri"/>
              <a:ea typeface="Calibri"/>
              <a:cs typeface="Calibri"/>
              <a:sym typeface="Calibri"/>
            </a:endParaRPr>
          </a:p>
        </p:txBody>
      </p:sp>
      <p:sp>
        <p:nvSpPr>
          <p:cNvPr id="203" name="Google Shape;203;gd034d8a788_3_6"/>
          <p:cNvSpPr txBox="1"/>
          <p:nvPr/>
        </p:nvSpPr>
        <p:spPr>
          <a:xfrm>
            <a:off x="9366278" y="4915825"/>
            <a:ext cx="18378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800" b="1" i="0" u="none" strike="noStrike" cap="none">
              <a:solidFill>
                <a:srgbClr val="FFFFFF"/>
              </a:solidFill>
              <a:latin typeface="Calibri"/>
              <a:ea typeface="Calibri"/>
              <a:cs typeface="Calibri"/>
              <a:sym typeface="Calibri"/>
            </a:endParaRPr>
          </a:p>
        </p:txBody>
      </p:sp>
      <p:sp>
        <p:nvSpPr>
          <p:cNvPr id="204" name="Google Shape;204;gd034d8a788_3_6"/>
          <p:cNvSpPr txBox="1"/>
          <p:nvPr/>
        </p:nvSpPr>
        <p:spPr>
          <a:xfrm>
            <a:off x="535775" y="1512100"/>
            <a:ext cx="100488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lgun Gothic"/>
              <a:ea typeface="Malgun Gothic"/>
              <a:cs typeface="Malgun Gothic"/>
              <a:sym typeface="Malgun Gothic"/>
            </a:endParaRPr>
          </a:p>
        </p:txBody>
      </p:sp>
      <p:sp>
        <p:nvSpPr>
          <p:cNvPr id="205" name="Google Shape;205;gd034d8a788_3_6"/>
          <p:cNvSpPr txBox="1"/>
          <p:nvPr/>
        </p:nvSpPr>
        <p:spPr>
          <a:xfrm>
            <a:off x="4037215" y="3374027"/>
            <a:ext cx="2721804"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dirty="0">
                <a:solidFill>
                  <a:schemeClr val="lt1"/>
                </a:solidFill>
                <a:latin typeface="Calibri"/>
                <a:ea typeface="Calibri"/>
                <a:cs typeface="Calibri"/>
                <a:sym typeface="Calibri"/>
              </a:rPr>
              <a:t>                                        Paleo Diet Benefits</a:t>
            </a:r>
            <a:endParaRPr sz="2000" b="1" dirty="0">
              <a:solidFill>
                <a:schemeClr val="lt1"/>
              </a:solidFill>
              <a:latin typeface="Calibri"/>
              <a:ea typeface="Calibri"/>
              <a:cs typeface="Calibri"/>
              <a:sym typeface="Calibri"/>
            </a:endParaRPr>
          </a:p>
        </p:txBody>
      </p:sp>
      <p:pic>
        <p:nvPicPr>
          <p:cNvPr id="206" name="Google Shape;206;gd034d8a788_3_6"/>
          <p:cNvPicPr preferRelativeResize="0"/>
          <p:nvPr/>
        </p:nvPicPr>
        <p:blipFill>
          <a:blip r:embed="rId3">
            <a:alphaModFix/>
          </a:blip>
          <a:stretch>
            <a:fillRect/>
          </a:stretch>
        </p:blipFill>
        <p:spPr>
          <a:xfrm>
            <a:off x="1423471" y="4997650"/>
            <a:ext cx="1312575" cy="1412577"/>
          </a:xfrm>
          <a:prstGeom prst="rect">
            <a:avLst/>
          </a:prstGeom>
          <a:noFill/>
          <a:ln>
            <a:noFill/>
          </a:ln>
        </p:spPr>
      </p:pic>
      <p:sp>
        <p:nvSpPr>
          <p:cNvPr id="207" name="Google Shape;207;gd034d8a788_3_6"/>
          <p:cNvSpPr txBox="1"/>
          <p:nvPr/>
        </p:nvSpPr>
        <p:spPr>
          <a:xfrm>
            <a:off x="1313575" y="4298150"/>
            <a:ext cx="1926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a:solidFill>
                  <a:schemeClr val="lt1"/>
                </a:solidFill>
                <a:latin typeface="Calibri"/>
                <a:ea typeface="Calibri"/>
                <a:cs typeface="Calibri"/>
                <a:sym typeface="Calibri"/>
              </a:rPr>
              <a:t>More Energy</a:t>
            </a:r>
            <a:endParaRPr sz="1900" b="1">
              <a:solidFill>
                <a:schemeClr val="lt1"/>
              </a:solidFill>
              <a:latin typeface="Calibri"/>
              <a:ea typeface="Calibri"/>
              <a:cs typeface="Calibri"/>
              <a:sym typeface="Calibri"/>
            </a:endParaRPr>
          </a:p>
        </p:txBody>
      </p:sp>
      <p:pic>
        <p:nvPicPr>
          <p:cNvPr id="208" name="Google Shape;208;gd034d8a788_3_6"/>
          <p:cNvPicPr preferRelativeResize="0"/>
          <p:nvPr/>
        </p:nvPicPr>
        <p:blipFill>
          <a:blip r:embed="rId4">
            <a:alphaModFix/>
          </a:blip>
          <a:stretch>
            <a:fillRect/>
          </a:stretch>
        </p:blipFill>
        <p:spPr>
          <a:xfrm>
            <a:off x="4298825" y="4997650"/>
            <a:ext cx="1745459" cy="1412577"/>
          </a:xfrm>
          <a:prstGeom prst="rect">
            <a:avLst/>
          </a:prstGeom>
          <a:noFill/>
          <a:ln>
            <a:noFill/>
          </a:ln>
        </p:spPr>
      </p:pic>
      <p:sp>
        <p:nvSpPr>
          <p:cNvPr id="210" name="Google Shape;210;gd034d8a788_3_6"/>
          <p:cNvSpPr txBox="1"/>
          <p:nvPr/>
        </p:nvSpPr>
        <p:spPr>
          <a:xfrm>
            <a:off x="3988125" y="4333850"/>
            <a:ext cx="24669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b="1">
                <a:solidFill>
                  <a:schemeClr val="lt1"/>
                </a:solidFill>
                <a:latin typeface="Calibri"/>
                <a:ea typeface="Calibri"/>
                <a:cs typeface="Calibri"/>
                <a:sym typeface="Calibri"/>
              </a:rPr>
              <a:t>Better Eating  Habits</a:t>
            </a:r>
            <a:endParaRPr sz="1900" b="1">
              <a:solidFill>
                <a:schemeClr val="lt1"/>
              </a:solidFill>
              <a:latin typeface="Calibri"/>
              <a:ea typeface="Calibri"/>
              <a:cs typeface="Calibri"/>
              <a:sym typeface="Calibri"/>
            </a:endParaRPr>
          </a:p>
        </p:txBody>
      </p:sp>
      <p:pic>
        <p:nvPicPr>
          <p:cNvPr id="211" name="Google Shape;211;gd034d8a788_3_6"/>
          <p:cNvPicPr preferRelativeResize="0"/>
          <p:nvPr/>
        </p:nvPicPr>
        <p:blipFill>
          <a:blip r:embed="rId5">
            <a:alphaModFix/>
          </a:blip>
          <a:stretch>
            <a:fillRect/>
          </a:stretch>
        </p:blipFill>
        <p:spPr>
          <a:xfrm>
            <a:off x="7262822" y="4997650"/>
            <a:ext cx="1632205" cy="1412577"/>
          </a:xfrm>
          <a:prstGeom prst="rect">
            <a:avLst/>
          </a:prstGeom>
          <a:noFill/>
          <a:ln>
            <a:noFill/>
          </a:ln>
        </p:spPr>
      </p:pic>
      <p:sp>
        <p:nvSpPr>
          <p:cNvPr id="212" name="Google Shape;212;gd034d8a788_3_6"/>
          <p:cNvSpPr txBox="1"/>
          <p:nvPr/>
        </p:nvSpPr>
        <p:spPr>
          <a:xfrm>
            <a:off x="7203275" y="4298150"/>
            <a:ext cx="1837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dirty="0">
                <a:solidFill>
                  <a:schemeClr val="lt1"/>
                </a:solidFill>
                <a:latin typeface="Calibri"/>
                <a:ea typeface="Calibri"/>
                <a:cs typeface="Calibri"/>
                <a:sym typeface="Calibri"/>
              </a:rPr>
              <a:t>       Weight Loss</a:t>
            </a:r>
            <a:endParaRPr sz="1900" b="1" dirty="0">
              <a:solidFill>
                <a:schemeClr val="lt1"/>
              </a:solidFill>
              <a:latin typeface="Calibri"/>
              <a:ea typeface="Calibri"/>
              <a:cs typeface="Calibri"/>
              <a:sym typeface="Calibri"/>
            </a:endParaRPr>
          </a:p>
        </p:txBody>
      </p:sp>
      <p:sp>
        <p:nvSpPr>
          <p:cNvPr id="214" name="Google Shape;214;gd034d8a788_3_6"/>
          <p:cNvSpPr/>
          <p:nvPr/>
        </p:nvSpPr>
        <p:spPr>
          <a:xfrm>
            <a:off x="248550" y="1289400"/>
            <a:ext cx="9252600" cy="2154900"/>
          </a:xfrm>
          <a:prstGeom prst="rect">
            <a:avLst/>
          </a:prstGeom>
          <a:solidFill>
            <a:srgbClr val="2A2B40"/>
          </a:solidFill>
          <a:ln w="38100" cap="flat" cmpd="sng">
            <a:solidFill>
              <a:srgbClr val="F3929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Malgun Gothic"/>
              <a:ea typeface="Malgun Gothic"/>
              <a:cs typeface="Malgun Gothic"/>
              <a:sym typeface="Malgun Gothic"/>
            </a:endParaRPr>
          </a:p>
        </p:txBody>
      </p:sp>
      <p:sp>
        <p:nvSpPr>
          <p:cNvPr id="215" name="Google Shape;215;gd034d8a788_3_6"/>
          <p:cNvSpPr txBox="1"/>
          <p:nvPr/>
        </p:nvSpPr>
        <p:spPr>
          <a:xfrm>
            <a:off x="535775" y="1289400"/>
            <a:ext cx="8897400" cy="2198649"/>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Clr>
                <a:schemeClr val="dk1"/>
              </a:buClr>
              <a:buSzPts val="1100"/>
              <a:buFont typeface="Arial"/>
              <a:buNone/>
            </a:pPr>
            <a:r>
              <a:rPr lang="en-US" sz="2300" b="1" dirty="0">
                <a:solidFill>
                  <a:schemeClr val="lt1"/>
                </a:solidFill>
                <a:latin typeface="Calibri"/>
                <a:ea typeface="Calibri"/>
                <a:cs typeface="Calibri"/>
                <a:sym typeface="Calibri"/>
              </a:rPr>
              <a:t>A paleo diet typically includes lean meats, fish, fruits, vegetables, nuts and seeds — foods that in the past could be obtained by hunting and gathering. A paleo diet limits foods that became common when farming emerged about 10,000 years ago. These foods include dairy products, legumes and grains. </a:t>
            </a:r>
            <a:endParaRPr sz="2300" b="1" dirty="0">
              <a:solidFill>
                <a:schemeClr val="lt1"/>
              </a:solidFill>
              <a:latin typeface="Calibri"/>
              <a:ea typeface="Calibri"/>
              <a:cs typeface="Calibri"/>
              <a:sym typeface="Calibri"/>
            </a:endParaRPr>
          </a:p>
        </p:txBody>
      </p:sp>
      <p:sp>
        <p:nvSpPr>
          <p:cNvPr id="216" name="Google Shape;216;gd034d8a788_3_6"/>
          <p:cNvSpPr/>
          <p:nvPr/>
        </p:nvSpPr>
        <p:spPr>
          <a:xfrm>
            <a:off x="9789325" y="988225"/>
            <a:ext cx="2178723" cy="5115683"/>
          </a:xfrm>
          <a:custGeom>
            <a:avLst/>
            <a:gdLst/>
            <a:ahLst/>
            <a:cxnLst/>
            <a:rect l="l" t="t" r="r" b="b"/>
            <a:pathLst>
              <a:path w="9078012" h="2795455" fill="none" extrusionOk="0">
                <a:moveTo>
                  <a:pt x="0" y="0"/>
                </a:moveTo>
                <a:cubicBezTo>
                  <a:pt x="283410" y="-31535"/>
                  <a:pt x="506507" y="49536"/>
                  <a:pt x="658156" y="0"/>
                </a:cubicBezTo>
                <a:cubicBezTo>
                  <a:pt x="809805" y="-49536"/>
                  <a:pt x="1083507" y="39026"/>
                  <a:pt x="1407092" y="0"/>
                </a:cubicBezTo>
                <a:cubicBezTo>
                  <a:pt x="1730677" y="-39026"/>
                  <a:pt x="1828516" y="34733"/>
                  <a:pt x="2156028" y="0"/>
                </a:cubicBezTo>
                <a:cubicBezTo>
                  <a:pt x="2483540" y="-34733"/>
                  <a:pt x="2369359" y="12287"/>
                  <a:pt x="2541843" y="0"/>
                </a:cubicBezTo>
                <a:cubicBezTo>
                  <a:pt x="2714327" y="-12287"/>
                  <a:pt x="2726267" y="12922"/>
                  <a:pt x="2836879" y="0"/>
                </a:cubicBezTo>
                <a:cubicBezTo>
                  <a:pt x="2947491" y="-12922"/>
                  <a:pt x="3222434" y="1974"/>
                  <a:pt x="3585815" y="0"/>
                </a:cubicBezTo>
                <a:cubicBezTo>
                  <a:pt x="3949196" y="-1974"/>
                  <a:pt x="4013220" y="2981"/>
                  <a:pt x="4153190" y="0"/>
                </a:cubicBezTo>
                <a:cubicBezTo>
                  <a:pt x="4293160" y="-2981"/>
                  <a:pt x="4657205" y="4946"/>
                  <a:pt x="4811346" y="0"/>
                </a:cubicBezTo>
                <a:cubicBezTo>
                  <a:pt x="4965487" y="-4946"/>
                  <a:pt x="5128404" y="44835"/>
                  <a:pt x="5287942" y="0"/>
                </a:cubicBezTo>
                <a:cubicBezTo>
                  <a:pt x="5447480" y="-44835"/>
                  <a:pt x="5448725" y="32310"/>
                  <a:pt x="5582977" y="0"/>
                </a:cubicBezTo>
                <a:cubicBezTo>
                  <a:pt x="5717229" y="-32310"/>
                  <a:pt x="6073551" y="75559"/>
                  <a:pt x="6241133" y="0"/>
                </a:cubicBezTo>
                <a:cubicBezTo>
                  <a:pt x="6408715" y="-75559"/>
                  <a:pt x="6436405" y="1805"/>
                  <a:pt x="6536169" y="0"/>
                </a:cubicBezTo>
                <a:cubicBezTo>
                  <a:pt x="6635933" y="-1805"/>
                  <a:pt x="7073974" y="51600"/>
                  <a:pt x="7285105" y="0"/>
                </a:cubicBezTo>
                <a:cubicBezTo>
                  <a:pt x="7496236" y="-51600"/>
                  <a:pt x="7496592" y="3758"/>
                  <a:pt x="7580140" y="0"/>
                </a:cubicBezTo>
                <a:cubicBezTo>
                  <a:pt x="7663689" y="-3758"/>
                  <a:pt x="7839906" y="44587"/>
                  <a:pt x="8056736" y="0"/>
                </a:cubicBezTo>
                <a:cubicBezTo>
                  <a:pt x="8273566" y="-44587"/>
                  <a:pt x="8752901" y="90007"/>
                  <a:pt x="9078012" y="0"/>
                </a:cubicBezTo>
                <a:cubicBezTo>
                  <a:pt x="9092722" y="218251"/>
                  <a:pt x="9053756" y="336067"/>
                  <a:pt x="9078012" y="587046"/>
                </a:cubicBezTo>
                <a:cubicBezTo>
                  <a:pt x="9102268" y="838025"/>
                  <a:pt x="9056316" y="900181"/>
                  <a:pt x="9078012" y="1118182"/>
                </a:cubicBezTo>
                <a:cubicBezTo>
                  <a:pt x="9099708" y="1336183"/>
                  <a:pt x="9044320" y="1533595"/>
                  <a:pt x="9078012" y="1649318"/>
                </a:cubicBezTo>
                <a:cubicBezTo>
                  <a:pt x="9111704" y="1765041"/>
                  <a:pt x="9042144" y="1951086"/>
                  <a:pt x="9078012" y="2124546"/>
                </a:cubicBezTo>
                <a:cubicBezTo>
                  <a:pt x="9113880" y="2298006"/>
                  <a:pt x="9029376" y="2553208"/>
                  <a:pt x="9078012" y="2795455"/>
                </a:cubicBezTo>
                <a:cubicBezTo>
                  <a:pt x="8996564" y="2814499"/>
                  <a:pt x="8879129" y="2765946"/>
                  <a:pt x="8782977" y="2795455"/>
                </a:cubicBezTo>
                <a:cubicBezTo>
                  <a:pt x="8686825" y="2824964"/>
                  <a:pt x="8486502" y="2763400"/>
                  <a:pt x="8306381" y="2795455"/>
                </a:cubicBezTo>
                <a:cubicBezTo>
                  <a:pt x="8126260" y="2827510"/>
                  <a:pt x="7925605" y="2744197"/>
                  <a:pt x="7829785" y="2795455"/>
                </a:cubicBezTo>
                <a:cubicBezTo>
                  <a:pt x="7733965" y="2846713"/>
                  <a:pt x="7265506" y="2749169"/>
                  <a:pt x="7080849" y="2795455"/>
                </a:cubicBezTo>
                <a:cubicBezTo>
                  <a:pt x="6896192" y="2841741"/>
                  <a:pt x="6700076" y="2757339"/>
                  <a:pt x="6513474" y="2795455"/>
                </a:cubicBezTo>
                <a:cubicBezTo>
                  <a:pt x="6326873" y="2833571"/>
                  <a:pt x="6053990" y="2748952"/>
                  <a:pt x="5764538" y="2795455"/>
                </a:cubicBezTo>
                <a:cubicBezTo>
                  <a:pt x="5475086" y="2841958"/>
                  <a:pt x="5574315" y="2783537"/>
                  <a:pt x="5469502" y="2795455"/>
                </a:cubicBezTo>
                <a:cubicBezTo>
                  <a:pt x="5364689" y="2807373"/>
                  <a:pt x="5052511" y="2727899"/>
                  <a:pt x="4902126" y="2795455"/>
                </a:cubicBezTo>
                <a:cubicBezTo>
                  <a:pt x="4751741" y="2863011"/>
                  <a:pt x="4748776" y="2775588"/>
                  <a:pt x="4607091" y="2795455"/>
                </a:cubicBezTo>
                <a:cubicBezTo>
                  <a:pt x="4465406" y="2815322"/>
                  <a:pt x="4254995" y="2771777"/>
                  <a:pt x="4130495" y="2795455"/>
                </a:cubicBezTo>
                <a:cubicBezTo>
                  <a:pt x="4005995" y="2819133"/>
                  <a:pt x="3840599" y="2777603"/>
                  <a:pt x="3744680" y="2795455"/>
                </a:cubicBezTo>
                <a:cubicBezTo>
                  <a:pt x="3648761" y="2813307"/>
                  <a:pt x="3305514" y="2787223"/>
                  <a:pt x="3086524" y="2795455"/>
                </a:cubicBezTo>
                <a:cubicBezTo>
                  <a:pt x="2867534" y="2803687"/>
                  <a:pt x="2683976" y="2786605"/>
                  <a:pt x="2428368" y="2795455"/>
                </a:cubicBezTo>
                <a:cubicBezTo>
                  <a:pt x="2172760" y="2804305"/>
                  <a:pt x="2160265" y="2773094"/>
                  <a:pt x="2042553" y="2795455"/>
                </a:cubicBezTo>
                <a:cubicBezTo>
                  <a:pt x="1924841" y="2817816"/>
                  <a:pt x="1618180" y="2761974"/>
                  <a:pt x="1475177" y="2795455"/>
                </a:cubicBezTo>
                <a:cubicBezTo>
                  <a:pt x="1332174" y="2828936"/>
                  <a:pt x="960634" y="2727872"/>
                  <a:pt x="817021" y="2795455"/>
                </a:cubicBezTo>
                <a:cubicBezTo>
                  <a:pt x="673408" y="2863038"/>
                  <a:pt x="317634" y="2762979"/>
                  <a:pt x="0" y="2795455"/>
                </a:cubicBezTo>
                <a:cubicBezTo>
                  <a:pt x="-61668" y="2618794"/>
                  <a:pt x="58407" y="2471429"/>
                  <a:pt x="0" y="2264319"/>
                </a:cubicBezTo>
                <a:cubicBezTo>
                  <a:pt x="-58407" y="2057209"/>
                  <a:pt x="24542" y="1946208"/>
                  <a:pt x="0" y="1789091"/>
                </a:cubicBezTo>
                <a:cubicBezTo>
                  <a:pt x="-24542" y="1631974"/>
                  <a:pt x="8714" y="1450709"/>
                  <a:pt x="0" y="1313864"/>
                </a:cubicBezTo>
                <a:cubicBezTo>
                  <a:pt x="-8714" y="1177019"/>
                  <a:pt x="23197" y="900282"/>
                  <a:pt x="0" y="782727"/>
                </a:cubicBezTo>
                <a:cubicBezTo>
                  <a:pt x="-23197" y="665172"/>
                  <a:pt x="62652" y="264728"/>
                  <a:pt x="0" y="0"/>
                </a:cubicBezTo>
                <a:close/>
              </a:path>
              <a:path w="9078012" h="2795455" extrusionOk="0">
                <a:moveTo>
                  <a:pt x="0" y="0"/>
                </a:moveTo>
                <a:cubicBezTo>
                  <a:pt x="213580" y="-16137"/>
                  <a:pt x="476453" y="3417"/>
                  <a:pt x="658156" y="0"/>
                </a:cubicBezTo>
                <a:cubicBezTo>
                  <a:pt x="839859" y="-3417"/>
                  <a:pt x="1067794" y="30959"/>
                  <a:pt x="1225532" y="0"/>
                </a:cubicBezTo>
                <a:cubicBezTo>
                  <a:pt x="1383270" y="-30959"/>
                  <a:pt x="1444550" y="2817"/>
                  <a:pt x="1520567" y="0"/>
                </a:cubicBezTo>
                <a:cubicBezTo>
                  <a:pt x="1596584" y="-2817"/>
                  <a:pt x="1781527" y="44516"/>
                  <a:pt x="1906383" y="0"/>
                </a:cubicBezTo>
                <a:cubicBezTo>
                  <a:pt x="2031239" y="-44516"/>
                  <a:pt x="2160372" y="42025"/>
                  <a:pt x="2382978" y="0"/>
                </a:cubicBezTo>
                <a:cubicBezTo>
                  <a:pt x="2605584" y="-42025"/>
                  <a:pt x="2564846" y="2807"/>
                  <a:pt x="2678014" y="0"/>
                </a:cubicBezTo>
                <a:cubicBezTo>
                  <a:pt x="2791182" y="-2807"/>
                  <a:pt x="3047862" y="65023"/>
                  <a:pt x="3336169" y="0"/>
                </a:cubicBezTo>
                <a:cubicBezTo>
                  <a:pt x="3624476" y="-65023"/>
                  <a:pt x="3598086" y="3769"/>
                  <a:pt x="3721985" y="0"/>
                </a:cubicBezTo>
                <a:cubicBezTo>
                  <a:pt x="3845884" y="-3769"/>
                  <a:pt x="3946959" y="4428"/>
                  <a:pt x="4017020" y="0"/>
                </a:cubicBezTo>
                <a:cubicBezTo>
                  <a:pt x="4087081" y="-4428"/>
                  <a:pt x="4317955" y="7310"/>
                  <a:pt x="4402836" y="0"/>
                </a:cubicBezTo>
                <a:cubicBezTo>
                  <a:pt x="4487717" y="-7310"/>
                  <a:pt x="4971769" y="13710"/>
                  <a:pt x="5151772" y="0"/>
                </a:cubicBezTo>
                <a:cubicBezTo>
                  <a:pt x="5331775" y="-13710"/>
                  <a:pt x="5542106" y="21457"/>
                  <a:pt x="5900708" y="0"/>
                </a:cubicBezTo>
                <a:cubicBezTo>
                  <a:pt x="6259310" y="-21457"/>
                  <a:pt x="6240234" y="64662"/>
                  <a:pt x="6558864" y="0"/>
                </a:cubicBezTo>
                <a:cubicBezTo>
                  <a:pt x="6877494" y="-64662"/>
                  <a:pt x="7084122" y="5093"/>
                  <a:pt x="7217020" y="0"/>
                </a:cubicBezTo>
                <a:cubicBezTo>
                  <a:pt x="7349918" y="-5093"/>
                  <a:pt x="7573725" y="40811"/>
                  <a:pt x="7693615" y="0"/>
                </a:cubicBezTo>
                <a:cubicBezTo>
                  <a:pt x="7813505" y="-40811"/>
                  <a:pt x="7921061" y="5300"/>
                  <a:pt x="8079431" y="0"/>
                </a:cubicBezTo>
                <a:cubicBezTo>
                  <a:pt x="8237801" y="-5300"/>
                  <a:pt x="8847357" y="109461"/>
                  <a:pt x="9078012" y="0"/>
                </a:cubicBezTo>
                <a:cubicBezTo>
                  <a:pt x="9119282" y="169881"/>
                  <a:pt x="9035750" y="286784"/>
                  <a:pt x="9078012" y="531136"/>
                </a:cubicBezTo>
                <a:cubicBezTo>
                  <a:pt x="9120274" y="775488"/>
                  <a:pt x="9030138" y="876753"/>
                  <a:pt x="9078012" y="1062273"/>
                </a:cubicBezTo>
                <a:cubicBezTo>
                  <a:pt x="9125886" y="1247793"/>
                  <a:pt x="9038319" y="1367148"/>
                  <a:pt x="9078012" y="1565455"/>
                </a:cubicBezTo>
                <a:cubicBezTo>
                  <a:pt x="9117705" y="1763762"/>
                  <a:pt x="9063333" y="1966423"/>
                  <a:pt x="9078012" y="2068637"/>
                </a:cubicBezTo>
                <a:cubicBezTo>
                  <a:pt x="9092691" y="2170851"/>
                  <a:pt x="9051426" y="2538689"/>
                  <a:pt x="9078012" y="2795455"/>
                </a:cubicBezTo>
                <a:cubicBezTo>
                  <a:pt x="8994947" y="2824518"/>
                  <a:pt x="8772110" y="2755831"/>
                  <a:pt x="8692196" y="2795455"/>
                </a:cubicBezTo>
                <a:cubicBezTo>
                  <a:pt x="8612282" y="2835079"/>
                  <a:pt x="8477997" y="2781411"/>
                  <a:pt x="8397161" y="2795455"/>
                </a:cubicBezTo>
                <a:cubicBezTo>
                  <a:pt x="8316325" y="2809499"/>
                  <a:pt x="7806239" y="2749429"/>
                  <a:pt x="7648225" y="2795455"/>
                </a:cubicBezTo>
                <a:cubicBezTo>
                  <a:pt x="7490211" y="2841481"/>
                  <a:pt x="7415862" y="2770880"/>
                  <a:pt x="7353190" y="2795455"/>
                </a:cubicBezTo>
                <a:cubicBezTo>
                  <a:pt x="7290519" y="2820030"/>
                  <a:pt x="7003775" y="2774237"/>
                  <a:pt x="6876594" y="2795455"/>
                </a:cubicBezTo>
                <a:cubicBezTo>
                  <a:pt x="6749413" y="2816673"/>
                  <a:pt x="6600951" y="2795303"/>
                  <a:pt x="6490779" y="2795455"/>
                </a:cubicBezTo>
                <a:cubicBezTo>
                  <a:pt x="6380608" y="2795607"/>
                  <a:pt x="5906036" y="2714607"/>
                  <a:pt x="5741843" y="2795455"/>
                </a:cubicBezTo>
                <a:cubicBezTo>
                  <a:pt x="5577650" y="2876303"/>
                  <a:pt x="5436909" y="2749643"/>
                  <a:pt x="5356027" y="2795455"/>
                </a:cubicBezTo>
                <a:cubicBezTo>
                  <a:pt x="5275145" y="2841267"/>
                  <a:pt x="4923169" y="2736637"/>
                  <a:pt x="4607091" y="2795455"/>
                </a:cubicBezTo>
                <a:cubicBezTo>
                  <a:pt x="4291013" y="2854273"/>
                  <a:pt x="4191306" y="2747969"/>
                  <a:pt x="4039715" y="2795455"/>
                </a:cubicBezTo>
                <a:cubicBezTo>
                  <a:pt x="3888124" y="2842941"/>
                  <a:pt x="3781721" y="2774763"/>
                  <a:pt x="3653900" y="2795455"/>
                </a:cubicBezTo>
                <a:cubicBezTo>
                  <a:pt x="3526079" y="2816147"/>
                  <a:pt x="3346993" y="2789513"/>
                  <a:pt x="3268084" y="2795455"/>
                </a:cubicBezTo>
                <a:cubicBezTo>
                  <a:pt x="3189175" y="2801397"/>
                  <a:pt x="2797572" y="2719950"/>
                  <a:pt x="2609928" y="2795455"/>
                </a:cubicBezTo>
                <a:cubicBezTo>
                  <a:pt x="2422284" y="2870960"/>
                  <a:pt x="2210585" y="2733585"/>
                  <a:pt x="1951773" y="2795455"/>
                </a:cubicBezTo>
                <a:cubicBezTo>
                  <a:pt x="1692961" y="2857325"/>
                  <a:pt x="1738163" y="2790659"/>
                  <a:pt x="1565957" y="2795455"/>
                </a:cubicBezTo>
                <a:cubicBezTo>
                  <a:pt x="1393751" y="2800251"/>
                  <a:pt x="1192980" y="2759536"/>
                  <a:pt x="998581" y="2795455"/>
                </a:cubicBezTo>
                <a:cubicBezTo>
                  <a:pt x="804182" y="2831374"/>
                  <a:pt x="665699" y="2750526"/>
                  <a:pt x="521986" y="2795455"/>
                </a:cubicBezTo>
                <a:cubicBezTo>
                  <a:pt x="378273" y="2840384"/>
                  <a:pt x="250362" y="2779892"/>
                  <a:pt x="0" y="2795455"/>
                </a:cubicBezTo>
                <a:cubicBezTo>
                  <a:pt x="-57360" y="2491998"/>
                  <a:pt x="19988" y="2448547"/>
                  <a:pt x="0" y="2180455"/>
                </a:cubicBezTo>
                <a:cubicBezTo>
                  <a:pt x="-19988" y="1912363"/>
                  <a:pt x="18183" y="1735880"/>
                  <a:pt x="0" y="1621364"/>
                </a:cubicBezTo>
                <a:cubicBezTo>
                  <a:pt x="-18183" y="1506848"/>
                  <a:pt x="11076" y="1197010"/>
                  <a:pt x="0" y="1006364"/>
                </a:cubicBezTo>
                <a:cubicBezTo>
                  <a:pt x="-11076" y="815718"/>
                  <a:pt x="79687" y="351338"/>
                  <a:pt x="0" y="0"/>
                </a:cubicBezTo>
                <a:close/>
              </a:path>
            </a:pathLst>
          </a:custGeom>
          <a:solidFill>
            <a:srgbClr val="2A2B40"/>
          </a:solidFill>
          <a:ln w="38100" cap="flat" cmpd="sng">
            <a:solidFill>
              <a:srgbClr val="F3929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Malgun Gothic"/>
              <a:buNone/>
            </a:pPr>
            <a:endParaRPr sz="1800" b="0" i="0" u="none" strike="noStrike" cap="none">
              <a:solidFill>
                <a:schemeClr val="lt1"/>
              </a:solidFill>
              <a:latin typeface="Malgun Gothic"/>
              <a:ea typeface="Malgun Gothic"/>
              <a:cs typeface="Malgun Gothic"/>
              <a:sym typeface="Malgun Gothic"/>
            </a:endParaRPr>
          </a:p>
        </p:txBody>
      </p:sp>
      <p:sp>
        <p:nvSpPr>
          <p:cNvPr id="217" name="Google Shape;217;gd034d8a788_3_6"/>
          <p:cNvSpPr txBox="1"/>
          <p:nvPr/>
        </p:nvSpPr>
        <p:spPr>
          <a:xfrm>
            <a:off x="9929825" y="1131100"/>
            <a:ext cx="1926300" cy="480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dirty="0">
                <a:solidFill>
                  <a:schemeClr val="lt1"/>
                </a:solidFill>
                <a:latin typeface="Calibri"/>
                <a:ea typeface="Calibri"/>
                <a:cs typeface="Calibri"/>
                <a:sym typeface="Calibri"/>
              </a:rPr>
              <a:t>Percentages</a:t>
            </a:r>
            <a:endParaRPr sz="2000" b="1" dirty="0">
              <a:solidFill>
                <a:schemeClr val="lt1"/>
              </a:solidFill>
              <a:latin typeface="Calibri"/>
              <a:ea typeface="Calibri"/>
              <a:cs typeface="Calibri"/>
              <a:sym typeface="Calibri"/>
            </a:endParaRPr>
          </a:p>
          <a:p>
            <a:pPr marL="0" lvl="0" indent="0" algn="l" rtl="0">
              <a:spcBef>
                <a:spcPts val="0"/>
              </a:spcBef>
              <a:spcAft>
                <a:spcPts val="0"/>
              </a:spcAft>
              <a:buNone/>
            </a:pPr>
            <a:endParaRPr sz="2000" b="1" dirty="0">
              <a:solidFill>
                <a:schemeClr val="lt1"/>
              </a:solidFill>
              <a:latin typeface="Calibri"/>
              <a:ea typeface="Calibri"/>
              <a:cs typeface="Calibri"/>
              <a:sym typeface="Calibri"/>
            </a:endParaRPr>
          </a:p>
          <a:p>
            <a:pPr marL="0" lvl="0" indent="0" algn="l" rtl="0">
              <a:spcBef>
                <a:spcPts val="0"/>
              </a:spcBef>
              <a:spcAft>
                <a:spcPts val="0"/>
              </a:spcAft>
              <a:buNone/>
            </a:pPr>
            <a:r>
              <a:rPr lang="en-US" sz="2000" b="1" dirty="0">
                <a:solidFill>
                  <a:schemeClr val="lt1"/>
                </a:solidFill>
                <a:latin typeface="Calibri"/>
                <a:ea typeface="Calibri"/>
                <a:cs typeface="Calibri"/>
                <a:sym typeface="Calibri"/>
              </a:rPr>
              <a:t>Protein: </a:t>
            </a:r>
            <a:endParaRPr sz="2000" b="1" dirty="0">
              <a:solidFill>
                <a:schemeClr val="lt1"/>
              </a:solidFill>
              <a:latin typeface="Calibri"/>
              <a:ea typeface="Calibri"/>
              <a:cs typeface="Calibri"/>
              <a:sym typeface="Calibri"/>
            </a:endParaRPr>
          </a:p>
          <a:p>
            <a:pPr marL="0" lvl="0" indent="0" algn="l" rtl="0">
              <a:spcBef>
                <a:spcPts val="0"/>
              </a:spcBef>
              <a:spcAft>
                <a:spcPts val="0"/>
              </a:spcAft>
              <a:buNone/>
            </a:pPr>
            <a:r>
              <a:rPr lang="en-US" sz="2000" b="1" dirty="0">
                <a:solidFill>
                  <a:schemeClr val="lt1"/>
                </a:solidFill>
                <a:latin typeface="Calibri"/>
                <a:ea typeface="Calibri"/>
                <a:cs typeface="Calibri"/>
                <a:sym typeface="Calibri"/>
              </a:rPr>
              <a:t>45%</a:t>
            </a:r>
            <a:endParaRPr sz="2000" b="1" dirty="0">
              <a:solidFill>
                <a:schemeClr val="lt1"/>
              </a:solidFill>
              <a:latin typeface="Calibri"/>
              <a:ea typeface="Calibri"/>
              <a:cs typeface="Calibri"/>
              <a:sym typeface="Calibri"/>
            </a:endParaRPr>
          </a:p>
          <a:p>
            <a:pPr marL="0" lvl="0" indent="0" algn="l" rtl="0">
              <a:spcBef>
                <a:spcPts val="0"/>
              </a:spcBef>
              <a:spcAft>
                <a:spcPts val="0"/>
              </a:spcAft>
              <a:buNone/>
            </a:pPr>
            <a:endParaRPr sz="2000" b="1" dirty="0">
              <a:solidFill>
                <a:schemeClr val="lt1"/>
              </a:solidFill>
              <a:latin typeface="Calibri"/>
              <a:ea typeface="Calibri"/>
              <a:cs typeface="Calibri"/>
              <a:sym typeface="Calibri"/>
            </a:endParaRPr>
          </a:p>
          <a:p>
            <a:pPr marL="0" lvl="0" indent="0" algn="l" rtl="0">
              <a:spcBef>
                <a:spcPts val="0"/>
              </a:spcBef>
              <a:spcAft>
                <a:spcPts val="0"/>
              </a:spcAft>
              <a:buNone/>
            </a:pPr>
            <a:endParaRPr sz="2000" b="1" dirty="0">
              <a:solidFill>
                <a:schemeClr val="lt1"/>
              </a:solidFill>
              <a:latin typeface="Calibri"/>
              <a:ea typeface="Calibri"/>
              <a:cs typeface="Calibri"/>
              <a:sym typeface="Calibri"/>
            </a:endParaRPr>
          </a:p>
          <a:p>
            <a:pPr marL="0" lvl="0" indent="0" algn="l" rtl="0">
              <a:spcBef>
                <a:spcPts val="0"/>
              </a:spcBef>
              <a:spcAft>
                <a:spcPts val="0"/>
              </a:spcAft>
              <a:buNone/>
            </a:pPr>
            <a:endParaRPr sz="2000" b="1" dirty="0">
              <a:solidFill>
                <a:schemeClr val="lt1"/>
              </a:solidFill>
              <a:latin typeface="Calibri"/>
              <a:ea typeface="Calibri"/>
              <a:cs typeface="Calibri"/>
              <a:sym typeface="Calibri"/>
            </a:endParaRPr>
          </a:p>
          <a:p>
            <a:pPr marL="0" lvl="0" indent="0" algn="l" rtl="0">
              <a:spcBef>
                <a:spcPts val="0"/>
              </a:spcBef>
              <a:spcAft>
                <a:spcPts val="0"/>
              </a:spcAft>
              <a:buNone/>
            </a:pPr>
            <a:endParaRPr sz="2000" b="1" dirty="0">
              <a:solidFill>
                <a:schemeClr val="lt1"/>
              </a:solidFill>
              <a:latin typeface="Calibri"/>
              <a:ea typeface="Calibri"/>
              <a:cs typeface="Calibri"/>
              <a:sym typeface="Calibri"/>
            </a:endParaRPr>
          </a:p>
          <a:p>
            <a:pPr marL="0" lvl="0" indent="0" algn="l" rtl="0">
              <a:spcBef>
                <a:spcPts val="0"/>
              </a:spcBef>
              <a:spcAft>
                <a:spcPts val="0"/>
              </a:spcAft>
              <a:buNone/>
            </a:pPr>
            <a:r>
              <a:rPr lang="en-US" sz="2000" b="1" dirty="0">
                <a:solidFill>
                  <a:schemeClr val="lt1"/>
                </a:solidFill>
                <a:latin typeface="Calibri"/>
                <a:ea typeface="Calibri"/>
                <a:cs typeface="Calibri"/>
                <a:sym typeface="Calibri"/>
              </a:rPr>
              <a:t>Carbohydrate: 35%</a:t>
            </a:r>
            <a:endParaRPr sz="2000" b="1" dirty="0">
              <a:solidFill>
                <a:schemeClr val="lt1"/>
              </a:solidFill>
              <a:latin typeface="Calibri"/>
              <a:ea typeface="Calibri"/>
              <a:cs typeface="Calibri"/>
              <a:sym typeface="Calibri"/>
            </a:endParaRPr>
          </a:p>
          <a:p>
            <a:pPr marL="0" lvl="0" indent="0" algn="l" rtl="0">
              <a:spcBef>
                <a:spcPts val="0"/>
              </a:spcBef>
              <a:spcAft>
                <a:spcPts val="0"/>
              </a:spcAft>
              <a:buNone/>
            </a:pPr>
            <a:endParaRPr sz="2000" b="1" dirty="0">
              <a:solidFill>
                <a:schemeClr val="lt1"/>
              </a:solidFill>
              <a:latin typeface="Calibri"/>
              <a:ea typeface="Calibri"/>
              <a:cs typeface="Calibri"/>
              <a:sym typeface="Calibri"/>
            </a:endParaRPr>
          </a:p>
          <a:p>
            <a:pPr marL="0" lvl="0" indent="0" algn="l" rtl="0">
              <a:spcBef>
                <a:spcPts val="0"/>
              </a:spcBef>
              <a:spcAft>
                <a:spcPts val="0"/>
              </a:spcAft>
              <a:buNone/>
            </a:pPr>
            <a:endParaRPr sz="2000" b="1" dirty="0">
              <a:solidFill>
                <a:schemeClr val="lt1"/>
              </a:solidFill>
              <a:latin typeface="Calibri"/>
              <a:ea typeface="Calibri"/>
              <a:cs typeface="Calibri"/>
              <a:sym typeface="Calibri"/>
            </a:endParaRPr>
          </a:p>
          <a:p>
            <a:pPr marL="0" lvl="0" indent="0" algn="l" rtl="0">
              <a:spcBef>
                <a:spcPts val="0"/>
              </a:spcBef>
              <a:spcAft>
                <a:spcPts val="0"/>
              </a:spcAft>
              <a:buNone/>
            </a:pPr>
            <a:endParaRPr sz="2000" b="1" dirty="0">
              <a:solidFill>
                <a:schemeClr val="lt1"/>
              </a:solidFill>
              <a:latin typeface="Calibri"/>
              <a:ea typeface="Calibri"/>
              <a:cs typeface="Calibri"/>
              <a:sym typeface="Calibri"/>
            </a:endParaRPr>
          </a:p>
          <a:p>
            <a:pPr marL="0" lvl="0" indent="0" algn="l" rtl="0">
              <a:spcBef>
                <a:spcPts val="0"/>
              </a:spcBef>
              <a:spcAft>
                <a:spcPts val="0"/>
              </a:spcAft>
              <a:buNone/>
            </a:pPr>
            <a:endParaRPr sz="2000" b="1" dirty="0">
              <a:solidFill>
                <a:schemeClr val="lt1"/>
              </a:solidFill>
              <a:latin typeface="Calibri"/>
              <a:ea typeface="Calibri"/>
              <a:cs typeface="Calibri"/>
              <a:sym typeface="Calibri"/>
            </a:endParaRPr>
          </a:p>
          <a:p>
            <a:pPr marL="0" lvl="0" indent="0" algn="l" rtl="0">
              <a:spcBef>
                <a:spcPts val="0"/>
              </a:spcBef>
              <a:spcAft>
                <a:spcPts val="0"/>
              </a:spcAft>
              <a:buNone/>
            </a:pPr>
            <a:r>
              <a:rPr lang="en-US" sz="2000" b="1" dirty="0">
                <a:solidFill>
                  <a:schemeClr val="lt1"/>
                </a:solidFill>
                <a:latin typeface="Calibri"/>
                <a:ea typeface="Calibri"/>
                <a:cs typeface="Calibri"/>
                <a:sym typeface="Calibri"/>
              </a:rPr>
              <a:t>Fat: 20%</a:t>
            </a:r>
            <a:endParaRPr sz="2000" b="1" dirty="0">
              <a:solidFill>
                <a:schemeClr val="lt1"/>
              </a:solidFill>
              <a:latin typeface="Calibri"/>
              <a:ea typeface="Calibri"/>
              <a:cs typeface="Calibri"/>
              <a:sym typeface="Calibri"/>
            </a:endParaRPr>
          </a:p>
        </p:txBody>
      </p:sp>
      <p:sp>
        <p:nvSpPr>
          <p:cNvPr id="218" name="Google Shape;218;gd034d8a788_3_6"/>
          <p:cNvSpPr txBox="1"/>
          <p:nvPr/>
        </p:nvSpPr>
        <p:spPr>
          <a:xfrm>
            <a:off x="9725100" y="6243463"/>
            <a:ext cx="2466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dirty="0">
                <a:solidFill>
                  <a:schemeClr val="lt1"/>
                </a:solidFill>
                <a:latin typeface="Malgun Gothic"/>
                <a:ea typeface="Malgun Gothic"/>
                <a:cs typeface="Malgun Gothic"/>
                <a:sym typeface="Malgun Gothic"/>
              </a:rPr>
              <a:t>https://burnbootcamp.com/paleo-macro-meal-plan/</a:t>
            </a:r>
            <a:endParaRPr sz="1100" dirty="0">
              <a:solidFill>
                <a:schemeClr val="lt1"/>
              </a:solidFill>
              <a:latin typeface="Malgun Gothic"/>
              <a:ea typeface="Malgun Gothic"/>
              <a:cs typeface="Malgun Gothic"/>
              <a:sym typeface="Malgun Gothic"/>
            </a:endParaRPr>
          </a:p>
        </p:txBody>
      </p:sp>
      <p:cxnSp>
        <p:nvCxnSpPr>
          <p:cNvPr id="23" name="Google Shape;342;gd46d367881_1_74">
            <a:extLst>
              <a:ext uri="{FF2B5EF4-FFF2-40B4-BE49-F238E27FC236}">
                <a16:creationId xmlns:a16="http://schemas.microsoft.com/office/drawing/2014/main" id="{8A774479-1A3D-4EBC-9533-B41C3E150AD6}"/>
              </a:ext>
            </a:extLst>
          </p:cNvPr>
          <p:cNvCxnSpPr>
            <a:cxnSpLocks/>
          </p:cNvCxnSpPr>
          <p:nvPr/>
        </p:nvCxnSpPr>
        <p:spPr>
          <a:xfrm>
            <a:off x="3239875" y="4174216"/>
            <a:ext cx="4156709" cy="0"/>
          </a:xfrm>
          <a:prstGeom prst="straightConnector1">
            <a:avLst/>
          </a:prstGeom>
          <a:noFill/>
          <a:ln w="19050" cap="flat" cmpd="sng">
            <a:solidFill>
              <a:srgbClr val="F6949F"/>
            </a:solidFill>
            <a:prstDash val="dash"/>
            <a:miter lim="800000"/>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A2B40"/>
        </a:solidFill>
        <a:effectLst/>
      </p:bgPr>
    </p:bg>
    <p:spTree>
      <p:nvGrpSpPr>
        <p:cNvPr id="1" name="Shape 222"/>
        <p:cNvGrpSpPr/>
        <p:nvPr/>
      </p:nvGrpSpPr>
      <p:grpSpPr>
        <a:xfrm>
          <a:off x="0" y="0"/>
          <a:ext cx="0" cy="0"/>
          <a:chOff x="0" y="0"/>
          <a:chExt cx="0" cy="0"/>
        </a:xfrm>
      </p:grpSpPr>
      <p:sp>
        <p:nvSpPr>
          <p:cNvPr id="223" name="Google Shape;223;gd034d8a788_3_35"/>
          <p:cNvSpPr/>
          <p:nvPr/>
        </p:nvSpPr>
        <p:spPr>
          <a:xfrm>
            <a:off x="0" y="-29461"/>
            <a:ext cx="12192000" cy="668100"/>
          </a:xfrm>
          <a:prstGeom prst="rect">
            <a:avLst/>
          </a:prstGeom>
          <a:solidFill>
            <a:schemeClr val="lt1"/>
          </a:solidFill>
          <a:ln>
            <a:noFill/>
          </a:ln>
        </p:spPr>
        <p:txBody>
          <a:bodyPr spcFirstLastPara="1" wrap="square" lIns="91425" tIns="45700" rIns="91425" bIns="45700" anchor="ctr" anchorCtr="0">
            <a:noAutofit/>
          </a:bodyPr>
          <a:lstStyle/>
          <a:p>
            <a:pPr marL="914400" lvl="2" indent="0" algn="l" rtl="0">
              <a:spcBef>
                <a:spcPts val="0"/>
              </a:spcBef>
              <a:spcAft>
                <a:spcPts val="0"/>
              </a:spcAft>
              <a:buClr>
                <a:schemeClr val="dk1"/>
              </a:buClr>
              <a:buFont typeface="Arial"/>
              <a:buNone/>
            </a:pPr>
            <a:r>
              <a:rPr lang="en-US" sz="3000" b="1" i="1">
                <a:solidFill>
                  <a:srgbClr val="3A3838"/>
                </a:solidFill>
              </a:rPr>
              <a:t>Nutrition (Diet-2)</a:t>
            </a:r>
            <a:endParaRPr b="1"/>
          </a:p>
        </p:txBody>
      </p:sp>
      <p:sp>
        <p:nvSpPr>
          <p:cNvPr id="224" name="Google Shape;224;gd034d8a788_3_35"/>
          <p:cNvSpPr/>
          <p:nvPr/>
        </p:nvSpPr>
        <p:spPr>
          <a:xfrm>
            <a:off x="5691319" y="788714"/>
            <a:ext cx="430200" cy="36000"/>
          </a:xfrm>
          <a:prstGeom prst="roundRect">
            <a:avLst>
              <a:gd name="adj" fmla="val 5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rgbClr val="FFFFFF"/>
              </a:solidFill>
              <a:latin typeface="Malgun Gothic"/>
              <a:ea typeface="Malgun Gothic"/>
              <a:cs typeface="Malgun Gothic"/>
              <a:sym typeface="Malgun Gothic"/>
            </a:endParaRPr>
          </a:p>
        </p:txBody>
      </p:sp>
      <p:sp>
        <p:nvSpPr>
          <p:cNvPr id="225" name="Google Shape;225;gd034d8a788_3_35"/>
          <p:cNvSpPr/>
          <p:nvPr/>
        </p:nvSpPr>
        <p:spPr>
          <a:xfrm>
            <a:off x="236400" y="1438550"/>
            <a:ext cx="7648225" cy="2236364"/>
          </a:xfrm>
          <a:custGeom>
            <a:avLst/>
            <a:gdLst/>
            <a:ahLst/>
            <a:cxnLst/>
            <a:rect l="l" t="t" r="r" b="b"/>
            <a:pathLst>
              <a:path w="9078012" h="2795455" fill="none" extrusionOk="0">
                <a:moveTo>
                  <a:pt x="0" y="0"/>
                </a:moveTo>
                <a:cubicBezTo>
                  <a:pt x="283410" y="-31535"/>
                  <a:pt x="506507" y="49536"/>
                  <a:pt x="658156" y="0"/>
                </a:cubicBezTo>
                <a:cubicBezTo>
                  <a:pt x="809805" y="-49536"/>
                  <a:pt x="1083507" y="39026"/>
                  <a:pt x="1407092" y="0"/>
                </a:cubicBezTo>
                <a:cubicBezTo>
                  <a:pt x="1730677" y="-39026"/>
                  <a:pt x="1828516" y="34733"/>
                  <a:pt x="2156028" y="0"/>
                </a:cubicBezTo>
                <a:cubicBezTo>
                  <a:pt x="2483540" y="-34733"/>
                  <a:pt x="2369359" y="12287"/>
                  <a:pt x="2541843" y="0"/>
                </a:cubicBezTo>
                <a:cubicBezTo>
                  <a:pt x="2714327" y="-12287"/>
                  <a:pt x="2726267" y="12922"/>
                  <a:pt x="2836879" y="0"/>
                </a:cubicBezTo>
                <a:cubicBezTo>
                  <a:pt x="2947491" y="-12922"/>
                  <a:pt x="3222434" y="1974"/>
                  <a:pt x="3585815" y="0"/>
                </a:cubicBezTo>
                <a:cubicBezTo>
                  <a:pt x="3949196" y="-1974"/>
                  <a:pt x="4013220" y="2981"/>
                  <a:pt x="4153190" y="0"/>
                </a:cubicBezTo>
                <a:cubicBezTo>
                  <a:pt x="4293160" y="-2981"/>
                  <a:pt x="4657205" y="4946"/>
                  <a:pt x="4811346" y="0"/>
                </a:cubicBezTo>
                <a:cubicBezTo>
                  <a:pt x="4965487" y="-4946"/>
                  <a:pt x="5128404" y="44835"/>
                  <a:pt x="5287942" y="0"/>
                </a:cubicBezTo>
                <a:cubicBezTo>
                  <a:pt x="5447480" y="-44835"/>
                  <a:pt x="5448725" y="32310"/>
                  <a:pt x="5582977" y="0"/>
                </a:cubicBezTo>
                <a:cubicBezTo>
                  <a:pt x="5717229" y="-32310"/>
                  <a:pt x="6073551" y="75559"/>
                  <a:pt x="6241133" y="0"/>
                </a:cubicBezTo>
                <a:cubicBezTo>
                  <a:pt x="6408715" y="-75559"/>
                  <a:pt x="6436405" y="1805"/>
                  <a:pt x="6536169" y="0"/>
                </a:cubicBezTo>
                <a:cubicBezTo>
                  <a:pt x="6635933" y="-1805"/>
                  <a:pt x="7073974" y="51600"/>
                  <a:pt x="7285105" y="0"/>
                </a:cubicBezTo>
                <a:cubicBezTo>
                  <a:pt x="7496236" y="-51600"/>
                  <a:pt x="7496592" y="3758"/>
                  <a:pt x="7580140" y="0"/>
                </a:cubicBezTo>
                <a:cubicBezTo>
                  <a:pt x="7663689" y="-3758"/>
                  <a:pt x="7839906" y="44587"/>
                  <a:pt x="8056736" y="0"/>
                </a:cubicBezTo>
                <a:cubicBezTo>
                  <a:pt x="8273566" y="-44587"/>
                  <a:pt x="8752901" y="90007"/>
                  <a:pt x="9078012" y="0"/>
                </a:cubicBezTo>
                <a:cubicBezTo>
                  <a:pt x="9092722" y="218251"/>
                  <a:pt x="9053756" y="336067"/>
                  <a:pt x="9078012" y="587046"/>
                </a:cubicBezTo>
                <a:cubicBezTo>
                  <a:pt x="9102268" y="838025"/>
                  <a:pt x="9056316" y="900181"/>
                  <a:pt x="9078012" y="1118182"/>
                </a:cubicBezTo>
                <a:cubicBezTo>
                  <a:pt x="9099708" y="1336183"/>
                  <a:pt x="9044320" y="1533595"/>
                  <a:pt x="9078012" y="1649318"/>
                </a:cubicBezTo>
                <a:cubicBezTo>
                  <a:pt x="9111704" y="1765041"/>
                  <a:pt x="9042144" y="1951086"/>
                  <a:pt x="9078012" y="2124546"/>
                </a:cubicBezTo>
                <a:cubicBezTo>
                  <a:pt x="9113880" y="2298006"/>
                  <a:pt x="9029376" y="2553208"/>
                  <a:pt x="9078012" y="2795455"/>
                </a:cubicBezTo>
                <a:cubicBezTo>
                  <a:pt x="8996564" y="2814499"/>
                  <a:pt x="8879129" y="2765946"/>
                  <a:pt x="8782977" y="2795455"/>
                </a:cubicBezTo>
                <a:cubicBezTo>
                  <a:pt x="8686825" y="2824964"/>
                  <a:pt x="8486502" y="2763400"/>
                  <a:pt x="8306381" y="2795455"/>
                </a:cubicBezTo>
                <a:cubicBezTo>
                  <a:pt x="8126260" y="2827510"/>
                  <a:pt x="7925605" y="2744197"/>
                  <a:pt x="7829785" y="2795455"/>
                </a:cubicBezTo>
                <a:cubicBezTo>
                  <a:pt x="7733965" y="2846713"/>
                  <a:pt x="7265506" y="2749169"/>
                  <a:pt x="7080849" y="2795455"/>
                </a:cubicBezTo>
                <a:cubicBezTo>
                  <a:pt x="6896192" y="2841741"/>
                  <a:pt x="6700076" y="2757339"/>
                  <a:pt x="6513474" y="2795455"/>
                </a:cubicBezTo>
                <a:cubicBezTo>
                  <a:pt x="6326873" y="2833571"/>
                  <a:pt x="6053990" y="2748952"/>
                  <a:pt x="5764538" y="2795455"/>
                </a:cubicBezTo>
                <a:cubicBezTo>
                  <a:pt x="5475086" y="2841958"/>
                  <a:pt x="5574315" y="2783537"/>
                  <a:pt x="5469502" y="2795455"/>
                </a:cubicBezTo>
                <a:cubicBezTo>
                  <a:pt x="5364689" y="2807373"/>
                  <a:pt x="5052511" y="2727899"/>
                  <a:pt x="4902126" y="2795455"/>
                </a:cubicBezTo>
                <a:cubicBezTo>
                  <a:pt x="4751741" y="2863011"/>
                  <a:pt x="4748776" y="2775588"/>
                  <a:pt x="4607091" y="2795455"/>
                </a:cubicBezTo>
                <a:cubicBezTo>
                  <a:pt x="4465406" y="2815322"/>
                  <a:pt x="4254995" y="2771777"/>
                  <a:pt x="4130495" y="2795455"/>
                </a:cubicBezTo>
                <a:cubicBezTo>
                  <a:pt x="4005995" y="2819133"/>
                  <a:pt x="3840599" y="2777603"/>
                  <a:pt x="3744680" y="2795455"/>
                </a:cubicBezTo>
                <a:cubicBezTo>
                  <a:pt x="3648761" y="2813307"/>
                  <a:pt x="3305514" y="2787223"/>
                  <a:pt x="3086524" y="2795455"/>
                </a:cubicBezTo>
                <a:cubicBezTo>
                  <a:pt x="2867534" y="2803687"/>
                  <a:pt x="2683976" y="2786605"/>
                  <a:pt x="2428368" y="2795455"/>
                </a:cubicBezTo>
                <a:cubicBezTo>
                  <a:pt x="2172760" y="2804305"/>
                  <a:pt x="2160265" y="2773094"/>
                  <a:pt x="2042553" y="2795455"/>
                </a:cubicBezTo>
                <a:cubicBezTo>
                  <a:pt x="1924841" y="2817816"/>
                  <a:pt x="1618180" y="2761974"/>
                  <a:pt x="1475177" y="2795455"/>
                </a:cubicBezTo>
                <a:cubicBezTo>
                  <a:pt x="1332174" y="2828936"/>
                  <a:pt x="960634" y="2727872"/>
                  <a:pt x="817021" y="2795455"/>
                </a:cubicBezTo>
                <a:cubicBezTo>
                  <a:pt x="673408" y="2863038"/>
                  <a:pt x="317634" y="2762979"/>
                  <a:pt x="0" y="2795455"/>
                </a:cubicBezTo>
                <a:cubicBezTo>
                  <a:pt x="-61668" y="2618794"/>
                  <a:pt x="58407" y="2471429"/>
                  <a:pt x="0" y="2264319"/>
                </a:cubicBezTo>
                <a:cubicBezTo>
                  <a:pt x="-58407" y="2057209"/>
                  <a:pt x="24542" y="1946208"/>
                  <a:pt x="0" y="1789091"/>
                </a:cubicBezTo>
                <a:cubicBezTo>
                  <a:pt x="-24542" y="1631974"/>
                  <a:pt x="8714" y="1450709"/>
                  <a:pt x="0" y="1313864"/>
                </a:cubicBezTo>
                <a:cubicBezTo>
                  <a:pt x="-8714" y="1177019"/>
                  <a:pt x="23197" y="900282"/>
                  <a:pt x="0" y="782727"/>
                </a:cubicBezTo>
                <a:cubicBezTo>
                  <a:pt x="-23197" y="665172"/>
                  <a:pt x="62652" y="264728"/>
                  <a:pt x="0" y="0"/>
                </a:cubicBezTo>
                <a:close/>
              </a:path>
              <a:path w="9078012" h="2795455" extrusionOk="0">
                <a:moveTo>
                  <a:pt x="0" y="0"/>
                </a:moveTo>
                <a:cubicBezTo>
                  <a:pt x="213580" y="-16137"/>
                  <a:pt x="476453" y="3417"/>
                  <a:pt x="658156" y="0"/>
                </a:cubicBezTo>
                <a:cubicBezTo>
                  <a:pt x="839859" y="-3417"/>
                  <a:pt x="1067794" y="30959"/>
                  <a:pt x="1225532" y="0"/>
                </a:cubicBezTo>
                <a:cubicBezTo>
                  <a:pt x="1383270" y="-30959"/>
                  <a:pt x="1444550" y="2817"/>
                  <a:pt x="1520567" y="0"/>
                </a:cubicBezTo>
                <a:cubicBezTo>
                  <a:pt x="1596584" y="-2817"/>
                  <a:pt x="1781527" y="44516"/>
                  <a:pt x="1906383" y="0"/>
                </a:cubicBezTo>
                <a:cubicBezTo>
                  <a:pt x="2031239" y="-44516"/>
                  <a:pt x="2160372" y="42025"/>
                  <a:pt x="2382978" y="0"/>
                </a:cubicBezTo>
                <a:cubicBezTo>
                  <a:pt x="2605584" y="-42025"/>
                  <a:pt x="2564846" y="2807"/>
                  <a:pt x="2678014" y="0"/>
                </a:cubicBezTo>
                <a:cubicBezTo>
                  <a:pt x="2791182" y="-2807"/>
                  <a:pt x="3047862" y="65023"/>
                  <a:pt x="3336169" y="0"/>
                </a:cubicBezTo>
                <a:cubicBezTo>
                  <a:pt x="3624476" y="-65023"/>
                  <a:pt x="3598086" y="3769"/>
                  <a:pt x="3721985" y="0"/>
                </a:cubicBezTo>
                <a:cubicBezTo>
                  <a:pt x="3845884" y="-3769"/>
                  <a:pt x="3946959" y="4428"/>
                  <a:pt x="4017020" y="0"/>
                </a:cubicBezTo>
                <a:cubicBezTo>
                  <a:pt x="4087081" y="-4428"/>
                  <a:pt x="4317955" y="7310"/>
                  <a:pt x="4402836" y="0"/>
                </a:cubicBezTo>
                <a:cubicBezTo>
                  <a:pt x="4487717" y="-7310"/>
                  <a:pt x="4971769" y="13710"/>
                  <a:pt x="5151772" y="0"/>
                </a:cubicBezTo>
                <a:cubicBezTo>
                  <a:pt x="5331775" y="-13710"/>
                  <a:pt x="5542106" y="21457"/>
                  <a:pt x="5900708" y="0"/>
                </a:cubicBezTo>
                <a:cubicBezTo>
                  <a:pt x="6259310" y="-21457"/>
                  <a:pt x="6240234" y="64662"/>
                  <a:pt x="6558864" y="0"/>
                </a:cubicBezTo>
                <a:cubicBezTo>
                  <a:pt x="6877494" y="-64662"/>
                  <a:pt x="7084122" y="5093"/>
                  <a:pt x="7217020" y="0"/>
                </a:cubicBezTo>
                <a:cubicBezTo>
                  <a:pt x="7349918" y="-5093"/>
                  <a:pt x="7573725" y="40811"/>
                  <a:pt x="7693615" y="0"/>
                </a:cubicBezTo>
                <a:cubicBezTo>
                  <a:pt x="7813505" y="-40811"/>
                  <a:pt x="7921061" y="5300"/>
                  <a:pt x="8079431" y="0"/>
                </a:cubicBezTo>
                <a:cubicBezTo>
                  <a:pt x="8237801" y="-5300"/>
                  <a:pt x="8847357" y="109461"/>
                  <a:pt x="9078012" y="0"/>
                </a:cubicBezTo>
                <a:cubicBezTo>
                  <a:pt x="9119282" y="169881"/>
                  <a:pt x="9035750" y="286784"/>
                  <a:pt x="9078012" y="531136"/>
                </a:cubicBezTo>
                <a:cubicBezTo>
                  <a:pt x="9120274" y="775488"/>
                  <a:pt x="9030138" y="876753"/>
                  <a:pt x="9078012" y="1062273"/>
                </a:cubicBezTo>
                <a:cubicBezTo>
                  <a:pt x="9125886" y="1247793"/>
                  <a:pt x="9038319" y="1367148"/>
                  <a:pt x="9078012" y="1565455"/>
                </a:cubicBezTo>
                <a:cubicBezTo>
                  <a:pt x="9117705" y="1763762"/>
                  <a:pt x="9063333" y="1966423"/>
                  <a:pt x="9078012" y="2068637"/>
                </a:cubicBezTo>
                <a:cubicBezTo>
                  <a:pt x="9092691" y="2170851"/>
                  <a:pt x="9051426" y="2538689"/>
                  <a:pt x="9078012" y="2795455"/>
                </a:cubicBezTo>
                <a:cubicBezTo>
                  <a:pt x="8994947" y="2824518"/>
                  <a:pt x="8772110" y="2755831"/>
                  <a:pt x="8692196" y="2795455"/>
                </a:cubicBezTo>
                <a:cubicBezTo>
                  <a:pt x="8612282" y="2835079"/>
                  <a:pt x="8477997" y="2781411"/>
                  <a:pt x="8397161" y="2795455"/>
                </a:cubicBezTo>
                <a:cubicBezTo>
                  <a:pt x="8316325" y="2809499"/>
                  <a:pt x="7806239" y="2749429"/>
                  <a:pt x="7648225" y="2795455"/>
                </a:cubicBezTo>
                <a:cubicBezTo>
                  <a:pt x="7490211" y="2841481"/>
                  <a:pt x="7415862" y="2770880"/>
                  <a:pt x="7353190" y="2795455"/>
                </a:cubicBezTo>
                <a:cubicBezTo>
                  <a:pt x="7290519" y="2820030"/>
                  <a:pt x="7003775" y="2774237"/>
                  <a:pt x="6876594" y="2795455"/>
                </a:cubicBezTo>
                <a:cubicBezTo>
                  <a:pt x="6749413" y="2816673"/>
                  <a:pt x="6600951" y="2795303"/>
                  <a:pt x="6490779" y="2795455"/>
                </a:cubicBezTo>
                <a:cubicBezTo>
                  <a:pt x="6380608" y="2795607"/>
                  <a:pt x="5906036" y="2714607"/>
                  <a:pt x="5741843" y="2795455"/>
                </a:cubicBezTo>
                <a:cubicBezTo>
                  <a:pt x="5577650" y="2876303"/>
                  <a:pt x="5436909" y="2749643"/>
                  <a:pt x="5356027" y="2795455"/>
                </a:cubicBezTo>
                <a:cubicBezTo>
                  <a:pt x="5275145" y="2841267"/>
                  <a:pt x="4923169" y="2736637"/>
                  <a:pt x="4607091" y="2795455"/>
                </a:cubicBezTo>
                <a:cubicBezTo>
                  <a:pt x="4291013" y="2854273"/>
                  <a:pt x="4191306" y="2747969"/>
                  <a:pt x="4039715" y="2795455"/>
                </a:cubicBezTo>
                <a:cubicBezTo>
                  <a:pt x="3888124" y="2842941"/>
                  <a:pt x="3781721" y="2774763"/>
                  <a:pt x="3653900" y="2795455"/>
                </a:cubicBezTo>
                <a:cubicBezTo>
                  <a:pt x="3526079" y="2816147"/>
                  <a:pt x="3346993" y="2789513"/>
                  <a:pt x="3268084" y="2795455"/>
                </a:cubicBezTo>
                <a:cubicBezTo>
                  <a:pt x="3189175" y="2801397"/>
                  <a:pt x="2797572" y="2719950"/>
                  <a:pt x="2609928" y="2795455"/>
                </a:cubicBezTo>
                <a:cubicBezTo>
                  <a:pt x="2422284" y="2870960"/>
                  <a:pt x="2210585" y="2733585"/>
                  <a:pt x="1951773" y="2795455"/>
                </a:cubicBezTo>
                <a:cubicBezTo>
                  <a:pt x="1692961" y="2857325"/>
                  <a:pt x="1738163" y="2790659"/>
                  <a:pt x="1565957" y="2795455"/>
                </a:cubicBezTo>
                <a:cubicBezTo>
                  <a:pt x="1393751" y="2800251"/>
                  <a:pt x="1192980" y="2759536"/>
                  <a:pt x="998581" y="2795455"/>
                </a:cubicBezTo>
                <a:cubicBezTo>
                  <a:pt x="804182" y="2831374"/>
                  <a:pt x="665699" y="2750526"/>
                  <a:pt x="521986" y="2795455"/>
                </a:cubicBezTo>
                <a:cubicBezTo>
                  <a:pt x="378273" y="2840384"/>
                  <a:pt x="250362" y="2779892"/>
                  <a:pt x="0" y="2795455"/>
                </a:cubicBezTo>
                <a:cubicBezTo>
                  <a:pt x="-57360" y="2491998"/>
                  <a:pt x="19988" y="2448547"/>
                  <a:pt x="0" y="2180455"/>
                </a:cubicBezTo>
                <a:cubicBezTo>
                  <a:pt x="-19988" y="1912363"/>
                  <a:pt x="18183" y="1735880"/>
                  <a:pt x="0" y="1621364"/>
                </a:cubicBezTo>
                <a:cubicBezTo>
                  <a:pt x="-18183" y="1506848"/>
                  <a:pt x="11076" y="1197010"/>
                  <a:pt x="0" y="1006364"/>
                </a:cubicBezTo>
                <a:cubicBezTo>
                  <a:pt x="-11076" y="815718"/>
                  <a:pt x="79687" y="351338"/>
                  <a:pt x="0" y="0"/>
                </a:cubicBezTo>
                <a:close/>
              </a:path>
            </a:pathLst>
          </a:custGeom>
          <a:solidFill>
            <a:srgbClr val="2A2B40"/>
          </a:solidFill>
          <a:ln w="38100" cap="flat" cmpd="sng">
            <a:solidFill>
              <a:srgbClr val="F3929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Malgun Gothic"/>
              <a:buNone/>
            </a:pPr>
            <a:endParaRPr sz="1800" b="1" i="0" u="none" strike="noStrike" cap="none">
              <a:solidFill>
                <a:schemeClr val="lt1"/>
              </a:solidFill>
              <a:latin typeface="Malgun Gothic"/>
              <a:ea typeface="Malgun Gothic"/>
              <a:cs typeface="Malgun Gothic"/>
              <a:sym typeface="Malgun Gothic"/>
            </a:endParaRPr>
          </a:p>
        </p:txBody>
      </p:sp>
      <p:sp>
        <p:nvSpPr>
          <p:cNvPr id="226" name="Google Shape;226;gd034d8a788_3_35"/>
          <p:cNvSpPr txBox="1"/>
          <p:nvPr/>
        </p:nvSpPr>
        <p:spPr>
          <a:xfrm>
            <a:off x="251500" y="638650"/>
            <a:ext cx="2405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chemeClr val="lt1"/>
                </a:solidFill>
                <a:latin typeface="Calibri"/>
                <a:ea typeface="Calibri"/>
                <a:cs typeface="Calibri"/>
                <a:sym typeface="Calibri"/>
              </a:rPr>
              <a:t>Keto Diet</a:t>
            </a:r>
            <a:endParaRPr sz="2500" b="1">
              <a:solidFill>
                <a:schemeClr val="lt1"/>
              </a:solidFill>
              <a:latin typeface="Calibri"/>
              <a:ea typeface="Calibri"/>
              <a:cs typeface="Calibri"/>
              <a:sym typeface="Calibri"/>
            </a:endParaRPr>
          </a:p>
        </p:txBody>
      </p:sp>
      <p:sp>
        <p:nvSpPr>
          <p:cNvPr id="227" name="Google Shape;227;gd034d8a788_3_35"/>
          <p:cNvSpPr txBox="1"/>
          <p:nvPr/>
        </p:nvSpPr>
        <p:spPr>
          <a:xfrm>
            <a:off x="410350" y="1743150"/>
            <a:ext cx="7302600" cy="19543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dirty="0">
                <a:solidFill>
                  <a:schemeClr val="lt1"/>
                </a:solidFill>
                <a:latin typeface="Calibri"/>
                <a:ea typeface="Calibri"/>
                <a:cs typeface="Calibri"/>
                <a:sym typeface="Calibri"/>
              </a:rPr>
              <a:t>Keto is a very low carb diet that shifts ones body into a metabolic state of </a:t>
            </a:r>
            <a:r>
              <a:rPr lang="en-US" sz="2300" b="1" dirty="0" err="1">
                <a:solidFill>
                  <a:schemeClr val="lt1"/>
                </a:solidFill>
                <a:latin typeface="Calibri"/>
                <a:ea typeface="Calibri"/>
                <a:cs typeface="Calibri"/>
                <a:sym typeface="Calibri"/>
              </a:rPr>
              <a:t>ketosis.On</a:t>
            </a:r>
            <a:r>
              <a:rPr lang="en-US" sz="2300" b="1" dirty="0">
                <a:solidFill>
                  <a:schemeClr val="lt1"/>
                </a:solidFill>
                <a:latin typeface="Calibri"/>
                <a:ea typeface="Calibri"/>
                <a:cs typeface="Calibri"/>
                <a:sym typeface="Calibri"/>
              </a:rPr>
              <a:t> a ketogenic diet carbohydrate intake is reduced. The number of grams of </a:t>
            </a:r>
            <a:r>
              <a:rPr lang="en-US" sz="2300" b="1" dirty="0" err="1">
                <a:solidFill>
                  <a:schemeClr val="lt1"/>
                </a:solidFill>
                <a:latin typeface="Calibri"/>
                <a:ea typeface="Calibri"/>
                <a:cs typeface="Calibri"/>
                <a:sym typeface="Calibri"/>
              </a:rPr>
              <a:t>carb,fat</a:t>
            </a:r>
            <a:r>
              <a:rPr lang="en-US" sz="2300" b="1" dirty="0">
                <a:solidFill>
                  <a:schemeClr val="lt1"/>
                </a:solidFill>
                <a:latin typeface="Calibri"/>
                <a:ea typeface="Calibri"/>
                <a:cs typeface="Calibri"/>
                <a:sym typeface="Calibri"/>
              </a:rPr>
              <a:t> and protein eaten depends heavily on the activity level.</a:t>
            </a:r>
            <a:endParaRPr sz="2300" b="1" dirty="0">
              <a:solidFill>
                <a:schemeClr val="lt1"/>
              </a:solidFill>
              <a:latin typeface="Calibri"/>
              <a:ea typeface="Calibri"/>
              <a:cs typeface="Calibri"/>
              <a:sym typeface="Calibri"/>
            </a:endParaRPr>
          </a:p>
        </p:txBody>
      </p:sp>
      <p:sp>
        <p:nvSpPr>
          <p:cNvPr id="228" name="Google Shape;228;gd034d8a788_3_35"/>
          <p:cNvSpPr txBox="1"/>
          <p:nvPr/>
        </p:nvSpPr>
        <p:spPr>
          <a:xfrm>
            <a:off x="8430925" y="1090575"/>
            <a:ext cx="343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lt1"/>
                </a:solidFill>
                <a:latin typeface="Calibri"/>
                <a:ea typeface="Calibri"/>
                <a:cs typeface="Calibri"/>
                <a:sym typeface="Calibri"/>
              </a:rPr>
              <a:t>Benefits of Keto diet</a:t>
            </a:r>
            <a:endParaRPr sz="2000" b="1">
              <a:solidFill>
                <a:schemeClr val="lt1"/>
              </a:solidFill>
              <a:latin typeface="Calibri"/>
              <a:ea typeface="Calibri"/>
              <a:cs typeface="Calibri"/>
              <a:sym typeface="Calibri"/>
            </a:endParaRPr>
          </a:p>
        </p:txBody>
      </p:sp>
      <p:pic>
        <p:nvPicPr>
          <p:cNvPr id="229" name="Google Shape;229;gd034d8a788_3_35"/>
          <p:cNvPicPr preferRelativeResize="0"/>
          <p:nvPr/>
        </p:nvPicPr>
        <p:blipFill>
          <a:blip r:embed="rId3">
            <a:alphaModFix/>
          </a:blip>
          <a:stretch>
            <a:fillRect/>
          </a:stretch>
        </p:blipFill>
        <p:spPr>
          <a:xfrm>
            <a:off x="8586475" y="1584179"/>
            <a:ext cx="1286400" cy="1508396"/>
          </a:xfrm>
          <a:prstGeom prst="rect">
            <a:avLst/>
          </a:prstGeom>
          <a:noFill/>
          <a:ln>
            <a:noFill/>
          </a:ln>
        </p:spPr>
      </p:pic>
      <p:sp>
        <p:nvSpPr>
          <p:cNvPr id="230" name="Google Shape;230;gd034d8a788_3_35"/>
          <p:cNvSpPr txBox="1"/>
          <p:nvPr/>
        </p:nvSpPr>
        <p:spPr>
          <a:xfrm>
            <a:off x="10080775" y="1901500"/>
            <a:ext cx="1677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a:solidFill>
                  <a:schemeClr val="lt1"/>
                </a:solidFill>
                <a:latin typeface="Calibri"/>
                <a:ea typeface="Calibri"/>
                <a:cs typeface="Calibri"/>
                <a:sym typeface="Calibri"/>
              </a:rPr>
              <a:t>More Fat Burn</a:t>
            </a:r>
            <a:endParaRPr sz="1900" b="1">
              <a:solidFill>
                <a:schemeClr val="lt1"/>
              </a:solidFill>
              <a:latin typeface="Calibri"/>
              <a:ea typeface="Calibri"/>
              <a:cs typeface="Calibri"/>
              <a:sym typeface="Calibri"/>
            </a:endParaRPr>
          </a:p>
        </p:txBody>
      </p:sp>
      <p:sp>
        <p:nvSpPr>
          <p:cNvPr id="231" name="Google Shape;231;gd034d8a788_3_35"/>
          <p:cNvSpPr txBox="1"/>
          <p:nvPr/>
        </p:nvSpPr>
        <p:spPr>
          <a:xfrm>
            <a:off x="10248550" y="3775050"/>
            <a:ext cx="19014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a:solidFill>
                  <a:schemeClr val="lt1"/>
                </a:solidFill>
                <a:latin typeface="Calibri"/>
                <a:ea typeface="Calibri"/>
                <a:cs typeface="Calibri"/>
                <a:sym typeface="Calibri"/>
              </a:rPr>
              <a:t>Reduce Hunger</a:t>
            </a:r>
            <a:endParaRPr sz="1900" b="1">
              <a:solidFill>
                <a:schemeClr val="lt1"/>
              </a:solidFill>
              <a:latin typeface="Calibri"/>
              <a:ea typeface="Calibri"/>
              <a:cs typeface="Calibri"/>
              <a:sym typeface="Calibri"/>
            </a:endParaRPr>
          </a:p>
        </p:txBody>
      </p:sp>
      <p:pic>
        <p:nvPicPr>
          <p:cNvPr id="232" name="Google Shape;232;gd034d8a788_3_35"/>
          <p:cNvPicPr preferRelativeResize="0"/>
          <p:nvPr/>
        </p:nvPicPr>
        <p:blipFill>
          <a:blip r:embed="rId4">
            <a:alphaModFix/>
          </a:blip>
          <a:stretch>
            <a:fillRect/>
          </a:stretch>
        </p:blipFill>
        <p:spPr>
          <a:xfrm>
            <a:off x="8645614" y="5141775"/>
            <a:ext cx="1168123" cy="1508400"/>
          </a:xfrm>
          <a:prstGeom prst="rect">
            <a:avLst/>
          </a:prstGeom>
          <a:noFill/>
          <a:ln>
            <a:noFill/>
          </a:ln>
        </p:spPr>
      </p:pic>
      <p:sp>
        <p:nvSpPr>
          <p:cNvPr id="233" name="Google Shape;233;gd034d8a788_3_35"/>
          <p:cNvSpPr txBox="1"/>
          <p:nvPr/>
        </p:nvSpPr>
        <p:spPr>
          <a:xfrm>
            <a:off x="10327750" y="5220700"/>
            <a:ext cx="17430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a:solidFill>
                  <a:schemeClr val="lt1"/>
                </a:solidFill>
                <a:latin typeface="Calibri"/>
                <a:ea typeface="Calibri"/>
                <a:cs typeface="Calibri"/>
                <a:sym typeface="Calibri"/>
              </a:rPr>
              <a:t>Stabilize </a:t>
            </a:r>
            <a:endParaRPr sz="1900" b="1">
              <a:solidFill>
                <a:schemeClr val="lt1"/>
              </a:solidFill>
              <a:latin typeface="Calibri"/>
              <a:ea typeface="Calibri"/>
              <a:cs typeface="Calibri"/>
              <a:sym typeface="Calibri"/>
            </a:endParaRPr>
          </a:p>
          <a:p>
            <a:pPr marL="0" lvl="0" indent="0" algn="l" rtl="0">
              <a:spcBef>
                <a:spcPts val="0"/>
              </a:spcBef>
              <a:spcAft>
                <a:spcPts val="0"/>
              </a:spcAft>
              <a:buNone/>
            </a:pPr>
            <a:r>
              <a:rPr lang="en-US" sz="1900" b="1">
                <a:solidFill>
                  <a:schemeClr val="lt1"/>
                </a:solidFill>
                <a:latin typeface="Calibri"/>
                <a:ea typeface="Calibri"/>
                <a:cs typeface="Calibri"/>
                <a:sym typeface="Calibri"/>
              </a:rPr>
              <a:t>Blood Sugar</a:t>
            </a:r>
            <a:endParaRPr sz="1900" b="1">
              <a:solidFill>
                <a:schemeClr val="lt1"/>
              </a:solidFill>
              <a:latin typeface="Calibri"/>
              <a:ea typeface="Calibri"/>
              <a:cs typeface="Calibri"/>
              <a:sym typeface="Calibri"/>
            </a:endParaRPr>
          </a:p>
        </p:txBody>
      </p:sp>
      <p:sp>
        <p:nvSpPr>
          <p:cNvPr id="234" name="Google Shape;234;gd034d8a788_3_35"/>
          <p:cNvSpPr txBox="1"/>
          <p:nvPr/>
        </p:nvSpPr>
        <p:spPr>
          <a:xfrm>
            <a:off x="1314275" y="5438850"/>
            <a:ext cx="3495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latin typeface="Malgun Gothic"/>
              <a:ea typeface="Malgun Gothic"/>
              <a:cs typeface="Malgun Gothic"/>
              <a:sym typeface="Malgun Gothic"/>
            </a:endParaRPr>
          </a:p>
        </p:txBody>
      </p:sp>
      <p:sp>
        <p:nvSpPr>
          <p:cNvPr id="235" name="Google Shape;235;gd034d8a788_3_35"/>
          <p:cNvSpPr txBox="1"/>
          <p:nvPr/>
        </p:nvSpPr>
        <p:spPr>
          <a:xfrm>
            <a:off x="2964100" y="4991450"/>
            <a:ext cx="21951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latin typeface="Malgun Gothic"/>
              <a:ea typeface="Malgun Gothic"/>
              <a:cs typeface="Malgun Gothic"/>
              <a:sym typeface="Malgun Gothic"/>
            </a:endParaRPr>
          </a:p>
        </p:txBody>
      </p:sp>
      <p:sp>
        <p:nvSpPr>
          <p:cNvPr id="236" name="Google Shape;236;gd034d8a788_3_35"/>
          <p:cNvSpPr txBox="1"/>
          <p:nvPr/>
        </p:nvSpPr>
        <p:spPr>
          <a:xfrm>
            <a:off x="6375625" y="5103300"/>
            <a:ext cx="1092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latin typeface="Malgun Gothic"/>
              <a:ea typeface="Malgun Gothic"/>
              <a:cs typeface="Malgun Gothic"/>
              <a:sym typeface="Malgun Gothic"/>
            </a:endParaRPr>
          </a:p>
        </p:txBody>
      </p:sp>
      <p:sp>
        <p:nvSpPr>
          <p:cNvPr id="237" name="Google Shape;237;gd034d8a788_3_35"/>
          <p:cNvSpPr txBox="1"/>
          <p:nvPr/>
        </p:nvSpPr>
        <p:spPr>
          <a:xfrm>
            <a:off x="503350" y="4997025"/>
            <a:ext cx="1901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lt1"/>
                </a:solidFill>
                <a:latin typeface="Calibri"/>
                <a:ea typeface="Calibri"/>
                <a:cs typeface="Calibri"/>
                <a:sym typeface="Calibri"/>
              </a:rPr>
              <a:t>5% CARB</a:t>
            </a:r>
            <a:endParaRPr sz="2000" b="1">
              <a:solidFill>
                <a:schemeClr val="lt1"/>
              </a:solidFill>
              <a:latin typeface="Calibri"/>
              <a:ea typeface="Calibri"/>
              <a:cs typeface="Calibri"/>
              <a:sym typeface="Calibri"/>
            </a:endParaRPr>
          </a:p>
        </p:txBody>
      </p:sp>
      <p:sp>
        <p:nvSpPr>
          <p:cNvPr id="238" name="Google Shape;238;gd034d8a788_3_35"/>
          <p:cNvSpPr txBox="1"/>
          <p:nvPr/>
        </p:nvSpPr>
        <p:spPr>
          <a:xfrm>
            <a:off x="3201800" y="4977475"/>
            <a:ext cx="2195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lt1"/>
                </a:solidFill>
                <a:latin typeface="Calibri"/>
                <a:ea typeface="Calibri"/>
                <a:cs typeface="Calibri"/>
                <a:sym typeface="Calibri"/>
              </a:rPr>
              <a:t>75% FAT</a:t>
            </a:r>
            <a:endParaRPr sz="2000" b="1">
              <a:solidFill>
                <a:schemeClr val="lt1"/>
              </a:solidFill>
              <a:latin typeface="Calibri"/>
              <a:ea typeface="Calibri"/>
              <a:cs typeface="Calibri"/>
              <a:sym typeface="Calibri"/>
            </a:endParaRPr>
          </a:p>
        </p:txBody>
      </p:sp>
      <p:sp>
        <p:nvSpPr>
          <p:cNvPr id="239" name="Google Shape;239;gd034d8a788_3_35"/>
          <p:cNvSpPr txBox="1"/>
          <p:nvPr/>
        </p:nvSpPr>
        <p:spPr>
          <a:xfrm>
            <a:off x="5545900" y="4977475"/>
            <a:ext cx="2530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lt1"/>
                </a:solidFill>
                <a:latin typeface="Calibri"/>
                <a:ea typeface="Calibri"/>
                <a:cs typeface="Calibri"/>
                <a:sym typeface="Calibri"/>
              </a:rPr>
              <a:t>20% PROTEIN</a:t>
            </a:r>
            <a:endParaRPr sz="2000" b="1">
              <a:solidFill>
                <a:schemeClr val="lt1"/>
              </a:solidFill>
              <a:latin typeface="Calibri"/>
              <a:ea typeface="Calibri"/>
              <a:cs typeface="Calibri"/>
              <a:sym typeface="Calibri"/>
            </a:endParaRPr>
          </a:p>
        </p:txBody>
      </p:sp>
      <p:pic>
        <p:nvPicPr>
          <p:cNvPr id="240" name="Google Shape;240;gd034d8a788_3_35"/>
          <p:cNvPicPr preferRelativeResize="0"/>
          <p:nvPr/>
        </p:nvPicPr>
        <p:blipFill>
          <a:blip r:embed="rId5">
            <a:alphaModFix/>
          </a:blip>
          <a:stretch>
            <a:fillRect/>
          </a:stretch>
        </p:blipFill>
        <p:spPr>
          <a:xfrm>
            <a:off x="8586475" y="3418275"/>
            <a:ext cx="1286400" cy="139226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A2B40"/>
        </a:solidFill>
        <a:effectLst/>
      </p:bgPr>
    </p:bg>
    <p:spTree>
      <p:nvGrpSpPr>
        <p:cNvPr id="1" name="Shape 244"/>
        <p:cNvGrpSpPr/>
        <p:nvPr/>
      </p:nvGrpSpPr>
      <p:grpSpPr>
        <a:xfrm>
          <a:off x="0" y="0"/>
          <a:ext cx="0" cy="0"/>
          <a:chOff x="0" y="0"/>
          <a:chExt cx="0" cy="0"/>
        </a:xfrm>
      </p:grpSpPr>
      <p:sp>
        <p:nvSpPr>
          <p:cNvPr id="245" name="Google Shape;245;gd52a6fb1bb_0_0"/>
          <p:cNvSpPr/>
          <p:nvPr/>
        </p:nvSpPr>
        <p:spPr>
          <a:xfrm>
            <a:off x="0" y="-29461"/>
            <a:ext cx="12192000" cy="668100"/>
          </a:xfrm>
          <a:prstGeom prst="rect">
            <a:avLst/>
          </a:prstGeom>
          <a:solidFill>
            <a:schemeClr val="lt1"/>
          </a:solidFill>
          <a:ln>
            <a:noFill/>
          </a:ln>
        </p:spPr>
        <p:txBody>
          <a:bodyPr spcFirstLastPara="1" wrap="square" lIns="91425" tIns="45700" rIns="91425" bIns="45700" anchor="ctr" anchorCtr="0">
            <a:noAutofit/>
          </a:bodyPr>
          <a:lstStyle/>
          <a:p>
            <a:pPr marL="914400" marR="0" lvl="2" indent="0" algn="l" rtl="0">
              <a:lnSpc>
                <a:spcPct val="100000"/>
              </a:lnSpc>
              <a:spcBef>
                <a:spcPts val="0"/>
              </a:spcBef>
              <a:spcAft>
                <a:spcPts val="0"/>
              </a:spcAft>
              <a:buClr>
                <a:srgbClr val="000000"/>
              </a:buClr>
              <a:buSzPts val="3000"/>
              <a:buFont typeface="Arial"/>
              <a:buNone/>
            </a:pPr>
            <a:r>
              <a:rPr lang="en-US" sz="3000" b="1" i="1" u="none" strike="noStrike" cap="none">
                <a:solidFill>
                  <a:srgbClr val="3A3838"/>
                </a:solidFill>
              </a:rPr>
              <a:t>0</a:t>
            </a:r>
            <a:r>
              <a:rPr lang="en-US" sz="3000" b="1" i="1">
                <a:solidFill>
                  <a:srgbClr val="3A3838"/>
                </a:solidFill>
              </a:rPr>
              <a:t>2</a:t>
            </a:r>
            <a:r>
              <a:rPr lang="en-US" sz="3000" b="1" i="1" u="none" strike="noStrike" cap="none">
                <a:solidFill>
                  <a:srgbClr val="3A3838"/>
                </a:solidFill>
              </a:rPr>
              <a:t> Data Pre-Processing</a:t>
            </a:r>
            <a:endParaRPr sz="1400" i="0" u="none" strike="noStrike" cap="none">
              <a:solidFill>
                <a:srgbClr val="000000"/>
              </a:solidFill>
            </a:endParaRPr>
          </a:p>
        </p:txBody>
      </p:sp>
      <p:sp>
        <p:nvSpPr>
          <p:cNvPr id="246" name="Google Shape;246;gd52a6fb1bb_0_0"/>
          <p:cNvSpPr/>
          <p:nvPr/>
        </p:nvSpPr>
        <p:spPr>
          <a:xfrm>
            <a:off x="5691319" y="788714"/>
            <a:ext cx="430200" cy="36000"/>
          </a:xfrm>
          <a:prstGeom prst="roundRect">
            <a:avLst>
              <a:gd name="adj"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247" name="Google Shape;247;gd52a6fb1bb_0_0"/>
          <p:cNvSpPr txBox="1"/>
          <p:nvPr/>
        </p:nvSpPr>
        <p:spPr>
          <a:xfrm>
            <a:off x="384617" y="812395"/>
            <a:ext cx="6649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Calibri"/>
                <a:ea typeface="Calibri"/>
                <a:cs typeface="Calibri"/>
                <a:sym typeface="Calibri"/>
              </a:rPr>
              <a:t>[</a:t>
            </a:r>
            <a:r>
              <a:rPr lang="en-US" sz="2400" b="1" i="0" u="none" strike="noStrike" cap="none">
                <a:solidFill>
                  <a:srgbClr val="FFFFFF"/>
                </a:solidFill>
                <a:latin typeface="Calibri"/>
                <a:ea typeface="Calibri"/>
                <a:cs typeface="Calibri"/>
                <a:sym typeface="Calibri"/>
              </a:rPr>
              <a:t>Dealing with outliers and missing data</a:t>
            </a:r>
            <a:r>
              <a:rPr lang="en-US" sz="2200" b="1" i="0" u="none" strike="noStrike" cap="none">
                <a:solidFill>
                  <a:srgbClr val="FFFFFF"/>
                </a:solidFill>
                <a:latin typeface="Calibri"/>
                <a:ea typeface="Calibri"/>
                <a:cs typeface="Calibri"/>
                <a:sym typeface="Calibri"/>
              </a:rPr>
              <a:t>]</a:t>
            </a:r>
            <a:endParaRPr sz="2200" b="1" i="0" u="none" strike="noStrike" cap="none">
              <a:solidFill>
                <a:srgbClr val="FFFFFF"/>
              </a:solidFill>
              <a:latin typeface="Calibri"/>
              <a:ea typeface="Calibri"/>
              <a:cs typeface="Calibri"/>
              <a:sym typeface="Calibri"/>
            </a:endParaRPr>
          </a:p>
        </p:txBody>
      </p:sp>
      <p:sp>
        <p:nvSpPr>
          <p:cNvPr id="248" name="Google Shape;248;gd52a6fb1bb_0_0"/>
          <p:cNvSpPr txBox="1"/>
          <p:nvPr/>
        </p:nvSpPr>
        <p:spPr>
          <a:xfrm>
            <a:off x="632120" y="1493204"/>
            <a:ext cx="24219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Calibri"/>
                <a:ea typeface="Calibri"/>
                <a:cs typeface="Calibri"/>
                <a:sym typeface="Calibri"/>
              </a:rPr>
              <a:t>Original dataset</a:t>
            </a:r>
            <a:endParaRPr sz="2200" b="1" i="0" u="none" strike="noStrike" cap="none">
              <a:solidFill>
                <a:srgbClr val="FFFFFF"/>
              </a:solidFill>
              <a:latin typeface="Calibri"/>
              <a:ea typeface="Calibri"/>
              <a:cs typeface="Calibri"/>
              <a:sym typeface="Calibri"/>
            </a:endParaRPr>
          </a:p>
        </p:txBody>
      </p:sp>
      <p:sp>
        <p:nvSpPr>
          <p:cNvPr id="249" name="Google Shape;249;gd52a6fb1bb_0_0"/>
          <p:cNvSpPr/>
          <p:nvPr/>
        </p:nvSpPr>
        <p:spPr>
          <a:xfrm>
            <a:off x="230819" y="1307716"/>
            <a:ext cx="11718600" cy="5359500"/>
          </a:xfrm>
          <a:prstGeom prst="rect">
            <a:avLst/>
          </a:prstGeom>
          <a:noFill/>
          <a:ln w="19050" cap="flat" cmpd="sng">
            <a:solidFill>
              <a:srgbClr val="F3929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pic>
        <p:nvPicPr>
          <p:cNvPr id="250" name="Google Shape;250;gd52a6fb1bb_0_0"/>
          <p:cNvPicPr preferRelativeResize="0"/>
          <p:nvPr/>
        </p:nvPicPr>
        <p:blipFill>
          <a:blip r:embed="rId3">
            <a:alphaModFix/>
          </a:blip>
          <a:stretch>
            <a:fillRect/>
          </a:stretch>
        </p:blipFill>
        <p:spPr>
          <a:xfrm>
            <a:off x="1257488" y="2015599"/>
            <a:ext cx="9297874" cy="44174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A2B40"/>
        </a:solidFill>
        <a:effectLst/>
      </p:bgPr>
    </p:bg>
    <p:spTree>
      <p:nvGrpSpPr>
        <p:cNvPr id="1" name="Shape 254"/>
        <p:cNvGrpSpPr/>
        <p:nvPr/>
      </p:nvGrpSpPr>
      <p:grpSpPr>
        <a:xfrm>
          <a:off x="0" y="0"/>
          <a:ext cx="0" cy="0"/>
          <a:chOff x="0" y="0"/>
          <a:chExt cx="0" cy="0"/>
        </a:xfrm>
      </p:grpSpPr>
      <p:sp>
        <p:nvSpPr>
          <p:cNvPr id="255" name="Google Shape;255;gd52a6fb1bb_0_78"/>
          <p:cNvSpPr/>
          <p:nvPr/>
        </p:nvSpPr>
        <p:spPr>
          <a:xfrm>
            <a:off x="0" y="-29461"/>
            <a:ext cx="12192000" cy="668100"/>
          </a:xfrm>
          <a:prstGeom prst="rect">
            <a:avLst/>
          </a:prstGeom>
          <a:solidFill>
            <a:schemeClr val="lt1"/>
          </a:solidFill>
          <a:ln>
            <a:noFill/>
          </a:ln>
        </p:spPr>
        <p:txBody>
          <a:bodyPr spcFirstLastPara="1" wrap="square" lIns="91425" tIns="45700" rIns="91425" bIns="45700" anchor="ctr" anchorCtr="0">
            <a:noAutofit/>
          </a:bodyPr>
          <a:lstStyle/>
          <a:p>
            <a:pPr marL="914400" marR="0" lvl="2" indent="0" algn="l" rtl="0">
              <a:lnSpc>
                <a:spcPct val="100000"/>
              </a:lnSpc>
              <a:spcBef>
                <a:spcPts val="0"/>
              </a:spcBef>
              <a:spcAft>
                <a:spcPts val="0"/>
              </a:spcAft>
              <a:buClr>
                <a:srgbClr val="000000"/>
              </a:buClr>
              <a:buSzPts val="3000"/>
              <a:buFont typeface="Arial"/>
              <a:buNone/>
            </a:pPr>
            <a:r>
              <a:rPr lang="en-US" sz="3000" b="1" i="1" u="none" strike="noStrike" cap="none">
                <a:solidFill>
                  <a:srgbClr val="3A3838"/>
                </a:solidFill>
              </a:rPr>
              <a:t>0</a:t>
            </a:r>
            <a:r>
              <a:rPr lang="en-US" sz="3000" b="1" i="1">
                <a:solidFill>
                  <a:srgbClr val="3A3838"/>
                </a:solidFill>
              </a:rPr>
              <a:t>2</a:t>
            </a:r>
            <a:r>
              <a:rPr lang="en-US" sz="3000" b="1" i="1" u="none" strike="noStrike" cap="none">
                <a:solidFill>
                  <a:srgbClr val="3A3838"/>
                </a:solidFill>
              </a:rPr>
              <a:t> Data Pre-Processing</a:t>
            </a:r>
            <a:endParaRPr sz="1400" i="0" u="none" strike="noStrike" cap="none">
              <a:solidFill>
                <a:srgbClr val="000000"/>
              </a:solidFill>
            </a:endParaRPr>
          </a:p>
        </p:txBody>
      </p:sp>
      <p:sp>
        <p:nvSpPr>
          <p:cNvPr id="256" name="Google Shape;256;gd52a6fb1bb_0_78"/>
          <p:cNvSpPr/>
          <p:nvPr/>
        </p:nvSpPr>
        <p:spPr>
          <a:xfrm>
            <a:off x="5691319" y="788714"/>
            <a:ext cx="430200" cy="36000"/>
          </a:xfrm>
          <a:prstGeom prst="roundRect">
            <a:avLst>
              <a:gd name="adj"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257" name="Google Shape;257;gd52a6fb1bb_0_78"/>
          <p:cNvSpPr txBox="1"/>
          <p:nvPr/>
        </p:nvSpPr>
        <p:spPr>
          <a:xfrm>
            <a:off x="384617" y="812395"/>
            <a:ext cx="6649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Calibri"/>
                <a:ea typeface="Calibri"/>
                <a:cs typeface="Calibri"/>
                <a:sym typeface="Calibri"/>
              </a:rPr>
              <a:t>[</a:t>
            </a:r>
            <a:r>
              <a:rPr lang="en-US" sz="2400" b="1">
                <a:solidFill>
                  <a:srgbClr val="FFFFFF"/>
                </a:solidFill>
                <a:latin typeface="Calibri"/>
                <a:ea typeface="Calibri"/>
                <a:cs typeface="Calibri"/>
                <a:sym typeface="Calibri"/>
              </a:rPr>
              <a:t>Data cleaning and aggregation</a:t>
            </a:r>
            <a:r>
              <a:rPr lang="en-US" sz="2200" b="1" i="0" u="none" strike="noStrike" cap="none">
                <a:solidFill>
                  <a:srgbClr val="FFFFFF"/>
                </a:solidFill>
                <a:latin typeface="Calibri"/>
                <a:ea typeface="Calibri"/>
                <a:cs typeface="Calibri"/>
                <a:sym typeface="Calibri"/>
              </a:rPr>
              <a:t>]</a:t>
            </a:r>
            <a:endParaRPr sz="2200" b="1" i="0" u="none" strike="noStrike" cap="none">
              <a:solidFill>
                <a:srgbClr val="FFFFFF"/>
              </a:solidFill>
              <a:latin typeface="Calibri"/>
              <a:ea typeface="Calibri"/>
              <a:cs typeface="Calibri"/>
              <a:sym typeface="Calibri"/>
            </a:endParaRPr>
          </a:p>
        </p:txBody>
      </p:sp>
      <p:cxnSp>
        <p:nvCxnSpPr>
          <p:cNvPr id="258" name="Google Shape;258;gd52a6fb1bb_0_78"/>
          <p:cNvCxnSpPr/>
          <p:nvPr/>
        </p:nvCxnSpPr>
        <p:spPr>
          <a:xfrm>
            <a:off x="5763622" y="1671181"/>
            <a:ext cx="0" cy="4536600"/>
          </a:xfrm>
          <a:prstGeom prst="straightConnector1">
            <a:avLst/>
          </a:prstGeom>
          <a:noFill/>
          <a:ln w="19050" cap="flat" cmpd="sng">
            <a:solidFill>
              <a:srgbClr val="F3929D"/>
            </a:solidFill>
            <a:prstDash val="dash"/>
            <a:miter lim="800000"/>
            <a:headEnd type="none" w="sm" len="sm"/>
            <a:tailEnd type="none" w="sm" len="sm"/>
          </a:ln>
        </p:spPr>
      </p:cxnSp>
      <p:sp>
        <p:nvSpPr>
          <p:cNvPr id="259" name="Google Shape;259;gd52a6fb1bb_0_78"/>
          <p:cNvSpPr txBox="1"/>
          <p:nvPr/>
        </p:nvSpPr>
        <p:spPr>
          <a:xfrm>
            <a:off x="632120" y="1493204"/>
            <a:ext cx="24219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Calibri"/>
                <a:ea typeface="Calibri"/>
                <a:cs typeface="Calibri"/>
                <a:sym typeface="Calibri"/>
              </a:rPr>
              <a:t>Python – method 1</a:t>
            </a:r>
            <a:endParaRPr sz="2200" b="1" i="0" u="none" strike="noStrike" cap="none">
              <a:solidFill>
                <a:srgbClr val="FFFFFF"/>
              </a:solidFill>
              <a:latin typeface="Calibri"/>
              <a:ea typeface="Calibri"/>
              <a:cs typeface="Calibri"/>
              <a:sym typeface="Calibri"/>
            </a:endParaRPr>
          </a:p>
        </p:txBody>
      </p:sp>
      <p:sp>
        <p:nvSpPr>
          <p:cNvPr id="260" name="Google Shape;260;gd52a6fb1bb_0_78"/>
          <p:cNvSpPr txBox="1"/>
          <p:nvPr/>
        </p:nvSpPr>
        <p:spPr>
          <a:xfrm>
            <a:off x="6121625" y="2151628"/>
            <a:ext cx="4985700" cy="3940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C586C0"/>
                </a:solidFill>
                <a:latin typeface="Consolas"/>
                <a:ea typeface="Consolas"/>
                <a:cs typeface="Consolas"/>
                <a:sym typeface="Consolas"/>
              </a:rPr>
              <a:t>import</a:t>
            </a:r>
            <a:r>
              <a:rPr lang="en-US" sz="1000" b="1" i="0" u="none" strike="noStrike" cap="none">
                <a:solidFill>
                  <a:srgbClr val="D4D4D4"/>
                </a:solidFill>
                <a:latin typeface="Consolas"/>
                <a:ea typeface="Consolas"/>
                <a:cs typeface="Consolas"/>
                <a:sym typeface="Consolas"/>
              </a:rPr>
              <a:t> pandas </a:t>
            </a:r>
            <a:r>
              <a:rPr lang="en-US" sz="1000" b="1" i="0" u="none" strike="noStrike" cap="none">
                <a:solidFill>
                  <a:srgbClr val="C586C0"/>
                </a:solidFill>
                <a:latin typeface="Consolas"/>
                <a:ea typeface="Consolas"/>
                <a:cs typeface="Consolas"/>
                <a:sym typeface="Consolas"/>
              </a:rPr>
              <a:t>as</a:t>
            </a:r>
            <a:r>
              <a:rPr lang="en-US" sz="1000" b="1" i="0" u="none" strike="noStrike" cap="none">
                <a:solidFill>
                  <a:srgbClr val="D4D4D4"/>
                </a:solidFill>
                <a:latin typeface="Consolas"/>
                <a:ea typeface="Consolas"/>
                <a:cs typeface="Consolas"/>
                <a:sym typeface="Consolas"/>
              </a:rPr>
              <a:t> pd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br>
              <a:rPr lang="en-US" sz="1000" b="1" i="0" u="none" strike="noStrike" cap="none">
                <a:solidFill>
                  <a:srgbClr val="D4D4D4"/>
                </a:solidFill>
                <a:latin typeface="Consolas"/>
                <a:ea typeface="Consolas"/>
                <a:cs typeface="Consolas"/>
                <a:sym typeface="Consolas"/>
              </a:rPr>
            </a:br>
            <a:r>
              <a:rPr lang="en-US" sz="1000" b="1" i="0" u="none" strike="noStrike" cap="none">
                <a:solidFill>
                  <a:srgbClr val="D4D4D4"/>
                </a:solidFill>
                <a:latin typeface="Consolas"/>
                <a:ea typeface="Consolas"/>
                <a:cs typeface="Consolas"/>
                <a:sym typeface="Consolas"/>
              </a:rPr>
              <a:t>data = pd.read_excel (</a:t>
            </a:r>
            <a:r>
              <a:rPr lang="en-US" sz="1000" b="1" i="0" u="none" strike="noStrike" cap="none">
                <a:solidFill>
                  <a:srgbClr val="569CD6"/>
                </a:solidFill>
                <a:latin typeface="Consolas"/>
                <a:ea typeface="Consolas"/>
                <a:cs typeface="Consolas"/>
                <a:sym typeface="Consolas"/>
              </a:rPr>
              <a:t>r</a:t>
            </a:r>
            <a:r>
              <a:rPr lang="en-US" sz="1000" b="1" i="0" u="none" strike="noStrike" cap="none">
                <a:solidFill>
                  <a:srgbClr val="D16969"/>
                </a:solidFill>
                <a:latin typeface="Consolas"/>
                <a:ea typeface="Consolas"/>
                <a:cs typeface="Consolas"/>
                <a:sym typeface="Consolas"/>
              </a:rPr>
              <a:t>'C:/Users/mason/OneDrive/OSU/Clubs/BA/Nutrition Project/All Combined.xlsx'</a:t>
            </a:r>
            <a:r>
              <a:rPr lang="en-US" sz="1000" b="1" i="0" u="none" strike="noStrike" cap="none">
                <a:solidFill>
                  <a:srgbClr val="D4D4D4"/>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df = pd.DataFrame(data, </a:t>
            </a:r>
            <a:r>
              <a:rPr lang="en-US" sz="1000" b="1" i="0" u="none" strike="noStrike" cap="none">
                <a:solidFill>
                  <a:srgbClr val="9CDCFE"/>
                </a:solidFill>
                <a:latin typeface="Consolas"/>
                <a:ea typeface="Consolas"/>
                <a:cs typeface="Consolas"/>
                <a:sym typeface="Consolas"/>
              </a:rPr>
              <a:t>columns</a:t>
            </a:r>
            <a:r>
              <a:rPr lang="en-US" sz="1000" b="1" i="0" u="none" strike="noStrike" cap="none">
                <a:solidFill>
                  <a:srgbClr val="D4D4D4"/>
                </a:solidFill>
                <a:latin typeface="Consolas"/>
                <a:ea typeface="Consolas"/>
                <a:cs typeface="Consolas"/>
                <a:sym typeface="Consolas"/>
              </a:rPr>
              <a:t> = [</a:t>
            </a:r>
            <a:r>
              <a:rPr lang="en-US" sz="1000" b="1" i="0" u="none" strike="noStrike" cap="none">
                <a:solidFill>
                  <a:srgbClr val="CE9178"/>
                </a:solidFill>
                <a:latin typeface="Consolas"/>
                <a:ea typeface="Consolas"/>
                <a:cs typeface="Consolas"/>
                <a:sym typeface="Consolas"/>
              </a:rPr>
              <a:t>'Date'</a:t>
            </a: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CE9178"/>
                </a:solidFill>
                <a:latin typeface="Consolas"/>
                <a:ea typeface="Consolas"/>
                <a:cs typeface="Consolas"/>
                <a:sym typeface="Consolas"/>
              </a:rPr>
              <a:t>' KCalories '</a:t>
            </a:r>
            <a:r>
              <a:rPr lang="en-US" sz="1000" b="1" i="0" u="none" strike="noStrike" cap="none">
                <a:solidFill>
                  <a:srgbClr val="D4D4D4"/>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br>
              <a:rPr lang="en-US" sz="1000" b="1" i="0" u="none" strike="noStrike" cap="none">
                <a:solidFill>
                  <a:srgbClr val="D4D4D4"/>
                </a:solidFill>
                <a:latin typeface="Consolas"/>
                <a:ea typeface="Consolas"/>
                <a:cs typeface="Consolas"/>
                <a:sym typeface="Consolas"/>
              </a:rPr>
            </a:br>
            <a:r>
              <a:rPr lang="en-US" sz="1000" b="1" i="0" u="none" strike="noStrike" cap="none">
                <a:solidFill>
                  <a:srgbClr val="D4D4D4"/>
                </a:solidFill>
                <a:latin typeface="Consolas"/>
                <a:ea typeface="Consolas"/>
                <a:cs typeface="Consolas"/>
                <a:sym typeface="Consolas"/>
              </a:rPr>
              <a:t>calorie_sum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year = </a:t>
            </a:r>
            <a:r>
              <a:rPr lang="en-US" sz="1000" b="1" i="0" u="none" strike="noStrike" cap="none">
                <a:solidFill>
                  <a:srgbClr val="B5CEA8"/>
                </a:solidFill>
                <a:latin typeface="Consolas"/>
                <a:ea typeface="Consolas"/>
                <a:cs typeface="Consolas"/>
                <a:sym typeface="Consolas"/>
              </a:rPr>
              <a:t>2014</a:t>
            </a:r>
            <a:endParaRPr sz="1000" b="1"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C586C0"/>
                </a:solidFill>
                <a:latin typeface="Consolas"/>
                <a:ea typeface="Consolas"/>
                <a:cs typeface="Consolas"/>
                <a:sym typeface="Consolas"/>
              </a:rPr>
              <a:t>while</a:t>
            </a:r>
            <a:r>
              <a:rPr lang="en-US" sz="1000" b="1" i="0" u="none" strike="noStrike" cap="none">
                <a:solidFill>
                  <a:srgbClr val="D4D4D4"/>
                </a:solidFill>
                <a:latin typeface="Consolas"/>
                <a:ea typeface="Consolas"/>
                <a:cs typeface="Consolas"/>
                <a:sym typeface="Consolas"/>
              </a:rPr>
              <a:t> year &lt;= </a:t>
            </a:r>
            <a:r>
              <a:rPr lang="en-US" sz="1000" b="1" i="0" u="none" strike="noStrike" cap="none">
                <a:solidFill>
                  <a:srgbClr val="B5CEA8"/>
                </a:solidFill>
                <a:latin typeface="Consolas"/>
                <a:ea typeface="Consolas"/>
                <a:cs typeface="Consolas"/>
                <a:sym typeface="Consolas"/>
              </a:rPr>
              <a:t>2021</a:t>
            </a:r>
            <a:r>
              <a:rPr lang="en-US" sz="1000" b="1" i="0" u="none" strike="noStrike" cap="none">
                <a:solidFill>
                  <a:srgbClr val="D4D4D4"/>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    month = </a:t>
            </a:r>
            <a:r>
              <a:rPr lang="en-US" sz="1000" b="1" i="0" u="none" strike="noStrike" cap="none">
                <a:solidFill>
                  <a:srgbClr val="B5CEA8"/>
                </a:solidFill>
                <a:latin typeface="Consolas"/>
                <a:ea typeface="Consolas"/>
                <a:cs typeface="Consolas"/>
                <a:sym typeface="Consolas"/>
              </a:rPr>
              <a:t>1</a:t>
            </a:r>
            <a:endParaRPr sz="1000" b="1"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C586C0"/>
                </a:solidFill>
                <a:latin typeface="Consolas"/>
                <a:ea typeface="Consolas"/>
                <a:cs typeface="Consolas"/>
                <a:sym typeface="Consolas"/>
              </a:rPr>
              <a:t>while</a:t>
            </a:r>
            <a:r>
              <a:rPr lang="en-US" sz="1000" b="1" i="0" u="none" strike="noStrike" cap="none">
                <a:solidFill>
                  <a:srgbClr val="D4D4D4"/>
                </a:solidFill>
                <a:latin typeface="Consolas"/>
                <a:ea typeface="Consolas"/>
                <a:cs typeface="Consolas"/>
                <a:sym typeface="Consolas"/>
              </a:rPr>
              <a:t> month &lt;= </a:t>
            </a:r>
            <a:r>
              <a:rPr lang="en-US" sz="1000" b="1" i="0" u="none" strike="noStrike" cap="none">
                <a:solidFill>
                  <a:srgbClr val="B5CEA8"/>
                </a:solidFill>
                <a:latin typeface="Consolas"/>
                <a:ea typeface="Consolas"/>
                <a:cs typeface="Consolas"/>
                <a:sym typeface="Consolas"/>
              </a:rPr>
              <a:t>12</a:t>
            </a:r>
            <a:r>
              <a:rPr lang="en-US" sz="1000" b="1" i="0" u="none" strike="noStrike" cap="none">
                <a:solidFill>
                  <a:srgbClr val="D4D4D4"/>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        day = </a:t>
            </a:r>
            <a:r>
              <a:rPr lang="en-US" sz="1000" b="1" i="0" u="none" strike="noStrike" cap="none">
                <a:solidFill>
                  <a:srgbClr val="B5CEA8"/>
                </a:solidFill>
                <a:latin typeface="Consolas"/>
                <a:ea typeface="Consolas"/>
                <a:cs typeface="Consolas"/>
                <a:sym typeface="Consolas"/>
              </a:rPr>
              <a:t>1</a:t>
            </a:r>
            <a:endParaRPr sz="1000" b="1"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C586C0"/>
                </a:solidFill>
                <a:latin typeface="Consolas"/>
                <a:ea typeface="Consolas"/>
                <a:cs typeface="Consolas"/>
                <a:sym typeface="Consolas"/>
              </a:rPr>
              <a:t>while</a:t>
            </a:r>
            <a:r>
              <a:rPr lang="en-US" sz="1000" b="1" i="0" u="none" strike="noStrike" cap="none">
                <a:solidFill>
                  <a:srgbClr val="D4D4D4"/>
                </a:solidFill>
                <a:latin typeface="Consolas"/>
                <a:ea typeface="Consolas"/>
                <a:cs typeface="Consolas"/>
                <a:sym typeface="Consolas"/>
              </a:rPr>
              <a:t> day &lt;= </a:t>
            </a:r>
            <a:r>
              <a:rPr lang="en-US" sz="1000" b="1" i="0" u="none" strike="noStrike" cap="none">
                <a:solidFill>
                  <a:srgbClr val="B5CEA8"/>
                </a:solidFill>
                <a:latin typeface="Consolas"/>
                <a:ea typeface="Consolas"/>
                <a:cs typeface="Consolas"/>
                <a:sym typeface="Consolas"/>
              </a:rPr>
              <a:t>31</a:t>
            </a:r>
            <a:r>
              <a:rPr lang="en-US" sz="1000" b="1" i="0" u="none" strike="noStrike" cap="none">
                <a:solidFill>
                  <a:srgbClr val="D4D4D4"/>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            date = </a:t>
            </a:r>
            <a:r>
              <a:rPr lang="en-US" sz="1000" b="1" i="0" u="none" strike="noStrike" cap="none">
                <a:solidFill>
                  <a:srgbClr val="4EC9B0"/>
                </a:solidFill>
                <a:latin typeface="Consolas"/>
                <a:ea typeface="Consolas"/>
                <a:cs typeface="Consolas"/>
                <a:sym typeface="Consolas"/>
              </a:rPr>
              <a:t>str</a:t>
            </a:r>
            <a:r>
              <a:rPr lang="en-US" sz="1000" b="1" i="0" u="none" strike="noStrike" cap="none">
                <a:solidFill>
                  <a:srgbClr val="D4D4D4"/>
                </a:solidFill>
                <a:latin typeface="Consolas"/>
                <a:ea typeface="Consolas"/>
                <a:cs typeface="Consolas"/>
                <a:sym typeface="Consolas"/>
              </a:rPr>
              <a:t>(month) + </a:t>
            </a:r>
            <a:r>
              <a:rPr lang="en-US" sz="1000" b="1" i="0" u="none" strike="noStrike" cap="none">
                <a:solidFill>
                  <a:srgbClr val="CE9178"/>
                </a:solidFill>
                <a:latin typeface="Consolas"/>
                <a:ea typeface="Consolas"/>
                <a:cs typeface="Consolas"/>
                <a:sym typeface="Consolas"/>
              </a:rPr>
              <a:t>'/'</a:t>
            </a:r>
            <a:r>
              <a:rPr lang="en-US" sz="1000" b="1" i="0" u="none" strike="noStrike" cap="none">
                <a:solidFill>
                  <a:srgbClr val="D4D4D4"/>
                </a:solidFill>
                <a:latin typeface="Consolas"/>
                <a:ea typeface="Consolas"/>
                <a:cs typeface="Consolas"/>
                <a:sym typeface="Consolas"/>
              </a:rPr>
              <a:t> + </a:t>
            </a:r>
            <a:r>
              <a:rPr lang="en-US" sz="1000" b="1" i="0" u="none" strike="noStrike" cap="none">
                <a:solidFill>
                  <a:srgbClr val="4EC9B0"/>
                </a:solidFill>
                <a:latin typeface="Consolas"/>
                <a:ea typeface="Consolas"/>
                <a:cs typeface="Consolas"/>
                <a:sym typeface="Consolas"/>
              </a:rPr>
              <a:t>str</a:t>
            </a:r>
            <a:r>
              <a:rPr lang="en-US" sz="1000" b="1" i="0" u="none" strike="noStrike" cap="none">
                <a:solidFill>
                  <a:srgbClr val="D4D4D4"/>
                </a:solidFill>
                <a:latin typeface="Consolas"/>
                <a:ea typeface="Consolas"/>
                <a:cs typeface="Consolas"/>
                <a:sym typeface="Consolas"/>
              </a:rPr>
              <a:t>(day) + </a:t>
            </a:r>
            <a:r>
              <a:rPr lang="en-US" sz="1000" b="1" i="0" u="none" strike="noStrike" cap="none">
                <a:solidFill>
                  <a:srgbClr val="CE9178"/>
                </a:solidFill>
                <a:latin typeface="Consolas"/>
                <a:ea typeface="Consolas"/>
                <a:cs typeface="Consolas"/>
                <a:sym typeface="Consolas"/>
              </a:rPr>
              <a:t>'/'</a:t>
            </a:r>
            <a:r>
              <a:rPr lang="en-US" sz="1000" b="1" i="0" u="none" strike="noStrike" cap="none">
                <a:solidFill>
                  <a:srgbClr val="D4D4D4"/>
                </a:solidFill>
                <a:latin typeface="Consolas"/>
                <a:ea typeface="Consolas"/>
                <a:cs typeface="Consolas"/>
                <a:sym typeface="Consolas"/>
              </a:rPr>
              <a:t> + </a:t>
            </a:r>
            <a:r>
              <a:rPr lang="en-US" sz="1000" b="1" i="0" u="none" strike="noStrike" cap="none">
                <a:solidFill>
                  <a:srgbClr val="4EC9B0"/>
                </a:solidFill>
                <a:latin typeface="Consolas"/>
                <a:ea typeface="Consolas"/>
                <a:cs typeface="Consolas"/>
                <a:sym typeface="Consolas"/>
              </a:rPr>
              <a:t>str</a:t>
            </a:r>
            <a:r>
              <a:rPr lang="en-US" sz="1000" b="1" i="0" u="none" strike="noStrike" cap="none">
                <a:solidFill>
                  <a:srgbClr val="D4D4D4"/>
                </a:solidFill>
                <a:latin typeface="Consolas"/>
                <a:ea typeface="Consolas"/>
                <a:cs typeface="Consolas"/>
                <a:sym typeface="Consolas"/>
              </a:rPr>
              <a:t>(year)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            total = df.loc[df[</a:t>
            </a:r>
            <a:r>
              <a:rPr lang="en-US" sz="1000" b="1" i="0" u="none" strike="noStrike" cap="none">
                <a:solidFill>
                  <a:srgbClr val="CE9178"/>
                </a:solidFill>
                <a:latin typeface="Consolas"/>
                <a:ea typeface="Consolas"/>
                <a:cs typeface="Consolas"/>
                <a:sym typeface="Consolas"/>
              </a:rPr>
              <a:t>'Date'</a:t>
            </a:r>
            <a:r>
              <a:rPr lang="en-US" sz="1000" b="1" i="0" u="none" strike="noStrike" cap="none">
                <a:solidFill>
                  <a:srgbClr val="D4D4D4"/>
                </a:solidFill>
                <a:latin typeface="Consolas"/>
                <a:ea typeface="Consolas"/>
                <a:cs typeface="Consolas"/>
                <a:sym typeface="Consolas"/>
              </a:rPr>
              <a:t>] == date, </a:t>
            </a:r>
            <a:r>
              <a:rPr lang="en-US" sz="1000" b="1" i="0" u="none" strike="noStrike" cap="none">
                <a:solidFill>
                  <a:srgbClr val="CE9178"/>
                </a:solidFill>
                <a:latin typeface="Consolas"/>
                <a:ea typeface="Consolas"/>
                <a:cs typeface="Consolas"/>
                <a:sym typeface="Consolas"/>
              </a:rPr>
              <a:t>' KCalories '</a:t>
            </a:r>
            <a:r>
              <a:rPr lang="en-US" sz="1000" b="1" i="0" u="none" strike="noStrike" cap="none">
                <a:solidFill>
                  <a:srgbClr val="D4D4D4"/>
                </a:solidFill>
                <a:latin typeface="Consolas"/>
                <a:ea typeface="Consolas"/>
                <a:cs typeface="Consolas"/>
                <a:sym typeface="Consolas"/>
              </a:rPr>
              <a:t>].sum()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C586C0"/>
                </a:solidFill>
                <a:latin typeface="Consolas"/>
                <a:ea typeface="Consolas"/>
                <a:cs typeface="Consolas"/>
                <a:sym typeface="Consolas"/>
              </a:rPr>
              <a:t>if</a:t>
            </a:r>
            <a:r>
              <a:rPr lang="en-US" sz="1000" b="1" i="0" u="none" strike="noStrike" cap="none">
                <a:solidFill>
                  <a:srgbClr val="D4D4D4"/>
                </a:solidFill>
                <a:latin typeface="Consolas"/>
                <a:ea typeface="Consolas"/>
                <a:cs typeface="Consolas"/>
                <a:sym typeface="Consolas"/>
              </a:rPr>
              <a:t> total != </a:t>
            </a:r>
            <a:r>
              <a:rPr lang="en-US" sz="1000" b="1" i="0" u="none" strike="noStrike" cap="none">
                <a:solidFill>
                  <a:srgbClr val="B5CEA8"/>
                </a:solidFill>
                <a:latin typeface="Consolas"/>
                <a:ea typeface="Consolas"/>
                <a:cs typeface="Consolas"/>
                <a:sym typeface="Consolas"/>
              </a:rPr>
              <a:t>0.0</a:t>
            </a:r>
            <a:r>
              <a:rPr lang="en-US" sz="1000" b="1" i="0" u="none" strike="noStrike" cap="none">
                <a:solidFill>
                  <a:srgbClr val="D4D4D4"/>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                calorie_sum.update({date: total})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                </a:t>
            </a:r>
            <a:r>
              <a:rPr lang="en-US" sz="1000" b="1" i="0" u="none" strike="noStrike" cap="none">
                <a:solidFill>
                  <a:srgbClr val="6A9955"/>
                </a:solidFill>
                <a:latin typeface="Consolas"/>
                <a:ea typeface="Consolas"/>
                <a:cs typeface="Consolas"/>
                <a:sym typeface="Consolas"/>
              </a:rPr>
              <a:t>#print(date, total)</a:t>
            </a:r>
            <a:endParaRPr sz="1000" b="1"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            day += </a:t>
            </a:r>
            <a:r>
              <a:rPr lang="en-US" sz="1000" b="1" i="0" u="none" strike="noStrike" cap="none">
                <a:solidFill>
                  <a:srgbClr val="B5CEA8"/>
                </a:solidFill>
                <a:latin typeface="Consolas"/>
                <a:ea typeface="Consolas"/>
                <a:cs typeface="Consolas"/>
                <a:sym typeface="Consolas"/>
              </a:rPr>
              <a:t>1</a:t>
            </a:r>
            <a:endParaRPr sz="1000" b="1"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        month += </a:t>
            </a:r>
            <a:r>
              <a:rPr lang="en-US" sz="1000" b="1" i="0" u="none" strike="noStrike" cap="none">
                <a:solidFill>
                  <a:srgbClr val="B5CEA8"/>
                </a:solidFill>
                <a:latin typeface="Consolas"/>
                <a:ea typeface="Consolas"/>
                <a:cs typeface="Consolas"/>
                <a:sym typeface="Consolas"/>
              </a:rPr>
              <a:t>1</a:t>
            </a:r>
            <a:endParaRPr sz="1000" b="1"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    year += </a:t>
            </a:r>
            <a:r>
              <a:rPr lang="en-US" sz="1000" b="1" i="0" u="none" strike="noStrike" cap="none">
                <a:solidFill>
                  <a:srgbClr val="B5CEA8"/>
                </a:solidFill>
                <a:latin typeface="Consolas"/>
                <a:ea typeface="Consolas"/>
                <a:cs typeface="Consolas"/>
                <a:sym typeface="Consolas"/>
              </a:rPr>
              <a:t>1</a:t>
            </a:r>
            <a:endParaRPr sz="1000" b="1"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Arial"/>
              <a:buNone/>
            </a:pPr>
            <a:br>
              <a:rPr lang="en-US" sz="1000" b="1" i="0" u="none" strike="noStrike" cap="none">
                <a:solidFill>
                  <a:srgbClr val="D4D4D4"/>
                </a:solidFill>
                <a:latin typeface="Consolas"/>
                <a:ea typeface="Consolas"/>
                <a:cs typeface="Consolas"/>
                <a:sym typeface="Consolas"/>
              </a:rPr>
            </a:br>
            <a:r>
              <a:rPr lang="en-US" sz="1000" b="1" i="0" u="none" strike="noStrike" cap="none">
                <a:solidFill>
                  <a:srgbClr val="D4D4D4"/>
                </a:solidFill>
                <a:latin typeface="Consolas"/>
                <a:ea typeface="Consolas"/>
                <a:cs typeface="Consolas"/>
                <a:sym typeface="Consolas"/>
              </a:rPr>
              <a:t>df = pd.DataFrame(</a:t>
            </a:r>
            <a:r>
              <a:rPr lang="en-US" sz="1000" b="1" i="0" u="none" strike="noStrike" cap="none">
                <a:solidFill>
                  <a:srgbClr val="9CDCFE"/>
                </a:solidFill>
                <a:latin typeface="Consolas"/>
                <a:ea typeface="Consolas"/>
                <a:cs typeface="Consolas"/>
                <a:sym typeface="Consolas"/>
              </a:rPr>
              <a:t>data</a:t>
            </a:r>
            <a:r>
              <a:rPr lang="en-US" sz="1000" b="1" i="0" u="none" strike="noStrike" cap="none">
                <a:solidFill>
                  <a:srgbClr val="D4D4D4"/>
                </a:solidFill>
                <a:latin typeface="Consolas"/>
                <a:ea typeface="Consolas"/>
                <a:cs typeface="Consolas"/>
                <a:sym typeface="Consolas"/>
              </a:rPr>
              <a:t> = calorie_sum, </a:t>
            </a:r>
            <a:r>
              <a:rPr lang="en-US" sz="1000" b="1" i="0" u="none" strike="noStrike" cap="none">
                <a:solidFill>
                  <a:srgbClr val="9CDCFE"/>
                </a:solidFill>
                <a:latin typeface="Consolas"/>
                <a:ea typeface="Consolas"/>
                <a:cs typeface="Consolas"/>
                <a:sym typeface="Consolas"/>
              </a:rPr>
              <a:t>index</a:t>
            </a:r>
            <a:r>
              <a:rPr lang="en-US" sz="1000" b="1" i="0" u="none" strike="noStrike" cap="none">
                <a:solidFill>
                  <a:srgbClr val="D4D4D4"/>
                </a:solidFill>
                <a:latin typeface="Consolas"/>
                <a:ea typeface="Consolas"/>
                <a:cs typeface="Consolas"/>
                <a:sym typeface="Consolas"/>
              </a:rPr>
              <a:t> = [</a:t>
            </a:r>
            <a:r>
              <a:rPr lang="en-US" sz="1000" b="1" i="0" u="none" strike="noStrike" cap="none">
                <a:solidFill>
                  <a:srgbClr val="B5CEA8"/>
                </a:solidFill>
                <a:latin typeface="Consolas"/>
                <a:ea typeface="Consolas"/>
                <a:cs typeface="Consolas"/>
                <a:sym typeface="Consolas"/>
              </a:rPr>
              <a:t>0</a:t>
            </a:r>
            <a:r>
              <a:rPr lang="en-US" sz="1000" b="1" i="0" u="none" strike="noStrike" cap="none">
                <a:solidFill>
                  <a:srgbClr val="D4D4D4"/>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df = (df.T)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df.to_excel(</a:t>
            </a:r>
            <a:r>
              <a:rPr lang="en-US" sz="1000" b="1" i="0" u="none" strike="noStrike" cap="none">
                <a:solidFill>
                  <a:srgbClr val="CE9178"/>
                </a:solidFill>
                <a:latin typeface="Consolas"/>
                <a:ea typeface="Consolas"/>
                <a:cs typeface="Consolas"/>
                <a:sym typeface="Consolas"/>
              </a:rPr>
              <a:t>'calorie_sum.xlsx'</a:t>
            </a:r>
            <a:r>
              <a:rPr lang="en-US" sz="1000" b="1" i="0" u="none" strike="noStrike" cap="none">
                <a:solidFill>
                  <a:srgbClr val="D4D4D4"/>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p:txBody>
      </p:sp>
      <p:sp>
        <p:nvSpPr>
          <p:cNvPr id="261" name="Google Shape;261;gd52a6fb1bb_0_78"/>
          <p:cNvSpPr txBox="1"/>
          <p:nvPr/>
        </p:nvSpPr>
        <p:spPr>
          <a:xfrm>
            <a:off x="6026468" y="1443413"/>
            <a:ext cx="24219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Calibri"/>
                <a:ea typeface="Calibri"/>
                <a:cs typeface="Calibri"/>
                <a:sym typeface="Calibri"/>
              </a:rPr>
              <a:t>Python – method 2</a:t>
            </a:r>
            <a:endParaRPr sz="2200" b="1" i="0" u="none" strike="noStrike" cap="none">
              <a:solidFill>
                <a:srgbClr val="FFFFFF"/>
              </a:solidFill>
              <a:latin typeface="Calibri"/>
              <a:ea typeface="Calibri"/>
              <a:cs typeface="Calibri"/>
              <a:sym typeface="Calibri"/>
            </a:endParaRPr>
          </a:p>
        </p:txBody>
      </p:sp>
      <p:sp>
        <p:nvSpPr>
          <p:cNvPr id="262" name="Google Shape;262;gd52a6fb1bb_0_78"/>
          <p:cNvSpPr txBox="1"/>
          <p:nvPr/>
        </p:nvSpPr>
        <p:spPr>
          <a:xfrm>
            <a:off x="632120" y="2109579"/>
            <a:ext cx="4657800" cy="3016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6A9955"/>
                </a:solidFill>
                <a:latin typeface="Consolas"/>
                <a:ea typeface="Consolas"/>
                <a:cs typeface="Consolas"/>
                <a:sym typeface="Consolas"/>
              </a:rPr>
              <a:t># Truncate the date ranges</a:t>
            </a:r>
            <a:endParaRPr sz="1000" b="1"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start_remove = pd.to_datetime(</a:t>
            </a:r>
            <a:r>
              <a:rPr lang="en-US" sz="1000" b="1" i="0" u="none" strike="noStrike" cap="none">
                <a:solidFill>
                  <a:srgbClr val="CE9178"/>
                </a:solidFill>
                <a:latin typeface="Consolas"/>
                <a:ea typeface="Consolas"/>
                <a:cs typeface="Consolas"/>
                <a:sym typeface="Consolas"/>
              </a:rPr>
              <a:t>'2018-01-10'</a:t>
            </a:r>
            <a:r>
              <a:rPr lang="en-US" sz="1000" b="1" i="0" u="none" strike="noStrike" cap="none">
                <a:solidFill>
                  <a:srgbClr val="D4D4D4"/>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end_remove = pd.to_datetime(</a:t>
            </a:r>
            <a:r>
              <a:rPr lang="en-US" sz="1000" b="1" i="0" u="none" strike="noStrike" cap="none">
                <a:solidFill>
                  <a:srgbClr val="CE9178"/>
                </a:solidFill>
                <a:latin typeface="Consolas"/>
                <a:ea typeface="Consolas"/>
                <a:cs typeface="Consolas"/>
                <a:sym typeface="Consolas"/>
              </a:rPr>
              <a:t>'2018-03-03'</a:t>
            </a:r>
            <a:r>
              <a:rPr lang="en-US" sz="1000" b="1" i="0" u="none" strike="noStrike" cap="none">
                <a:solidFill>
                  <a:srgbClr val="D4D4D4"/>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br>
              <a:rPr lang="en-US" sz="1000" b="1" i="0" u="none" strike="noStrike" cap="none">
                <a:solidFill>
                  <a:srgbClr val="D4D4D4"/>
                </a:solidFill>
                <a:latin typeface="Consolas"/>
                <a:ea typeface="Consolas"/>
                <a:cs typeface="Consolas"/>
                <a:sym typeface="Consolas"/>
              </a:rPr>
            </a:br>
            <a:r>
              <a:rPr lang="en-US" sz="1000" b="1" i="0" u="none" strike="noStrike" cap="none">
                <a:solidFill>
                  <a:srgbClr val="D4D4D4"/>
                </a:solidFill>
                <a:latin typeface="Consolas"/>
                <a:ea typeface="Consolas"/>
                <a:cs typeface="Consolas"/>
                <a:sym typeface="Consolas"/>
              </a:rPr>
              <a:t>df1 = df.query(</a:t>
            </a:r>
            <a:r>
              <a:rPr lang="en-US" sz="1000" b="1" i="0" u="none" strike="noStrike" cap="none">
                <a:solidFill>
                  <a:srgbClr val="CE9178"/>
                </a:solidFill>
                <a:latin typeface="Consolas"/>
                <a:ea typeface="Consolas"/>
                <a:cs typeface="Consolas"/>
                <a:sym typeface="Consolas"/>
              </a:rPr>
              <a:t>'Date &lt; @start_remove or Date &gt; @end_remove'</a:t>
            </a:r>
            <a:r>
              <a:rPr lang="en-US" sz="1000" b="1" i="0" u="none" strike="noStrike" cap="none">
                <a:solidFill>
                  <a:srgbClr val="D4D4D4"/>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CDCAA"/>
                </a:solidFill>
                <a:latin typeface="Consolas"/>
                <a:ea typeface="Consolas"/>
                <a:cs typeface="Consolas"/>
                <a:sym typeface="Consolas"/>
              </a:rPr>
              <a:t>print</a:t>
            </a:r>
            <a:r>
              <a:rPr lang="en-US" sz="1000" b="1" i="0" u="none" strike="noStrike" cap="none">
                <a:solidFill>
                  <a:srgbClr val="D4D4D4"/>
                </a:solidFill>
                <a:latin typeface="Consolas"/>
                <a:ea typeface="Consolas"/>
                <a:cs typeface="Consolas"/>
                <a:sym typeface="Consolas"/>
              </a:rPr>
              <a:t>(df1.shape)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br>
              <a:rPr lang="en-US" sz="1000" b="1" i="0" u="none" strike="noStrike" cap="none">
                <a:solidFill>
                  <a:srgbClr val="D4D4D4"/>
                </a:solidFill>
                <a:latin typeface="Consolas"/>
                <a:ea typeface="Consolas"/>
                <a:cs typeface="Consolas"/>
                <a:sym typeface="Consolas"/>
              </a:rPr>
            </a:br>
            <a:br>
              <a:rPr lang="en-US" sz="1000" b="1" i="0" u="none" strike="noStrike" cap="none">
                <a:solidFill>
                  <a:srgbClr val="D4D4D4"/>
                </a:solidFill>
                <a:latin typeface="Consolas"/>
                <a:ea typeface="Consolas"/>
                <a:cs typeface="Consolas"/>
                <a:sym typeface="Consolas"/>
              </a:rPr>
            </a:br>
            <a:r>
              <a:rPr lang="en-US" sz="1000" b="1" i="0" u="none" strike="noStrike" cap="none">
                <a:solidFill>
                  <a:srgbClr val="D4D4D4"/>
                </a:solidFill>
                <a:latin typeface="Consolas"/>
                <a:ea typeface="Consolas"/>
                <a:cs typeface="Consolas"/>
                <a:sym typeface="Consolas"/>
              </a:rPr>
              <a:t>start_remove2 = pd.to_datetime(</a:t>
            </a:r>
            <a:r>
              <a:rPr lang="en-US" sz="1000" b="1" i="0" u="none" strike="noStrike" cap="none">
                <a:solidFill>
                  <a:srgbClr val="CE9178"/>
                </a:solidFill>
                <a:latin typeface="Consolas"/>
                <a:ea typeface="Consolas"/>
                <a:cs typeface="Consolas"/>
                <a:sym typeface="Consolas"/>
              </a:rPr>
              <a:t>'2015-06-13'</a:t>
            </a:r>
            <a:r>
              <a:rPr lang="en-US" sz="1000" b="1" i="0" u="none" strike="noStrike" cap="none">
                <a:solidFill>
                  <a:srgbClr val="D4D4D4"/>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end_remove2 = pd.to_datetime(</a:t>
            </a:r>
            <a:r>
              <a:rPr lang="en-US" sz="1000" b="1" i="0" u="none" strike="noStrike" cap="none">
                <a:solidFill>
                  <a:srgbClr val="CE9178"/>
                </a:solidFill>
                <a:latin typeface="Consolas"/>
                <a:ea typeface="Consolas"/>
                <a:cs typeface="Consolas"/>
                <a:sym typeface="Consolas"/>
              </a:rPr>
              <a:t>'2017-11-04'</a:t>
            </a:r>
            <a:r>
              <a:rPr lang="en-US" sz="1000" b="1" i="0" u="none" strike="noStrike" cap="none">
                <a:solidFill>
                  <a:srgbClr val="D4D4D4"/>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df1 = df.query(</a:t>
            </a:r>
            <a:r>
              <a:rPr lang="en-US" sz="1000" b="1" i="0" u="none" strike="noStrike" cap="none">
                <a:solidFill>
                  <a:srgbClr val="CE9178"/>
                </a:solidFill>
                <a:latin typeface="Consolas"/>
                <a:ea typeface="Consolas"/>
                <a:cs typeface="Consolas"/>
                <a:sym typeface="Consolas"/>
              </a:rPr>
              <a:t>'Date &lt; @start_remove2 or Date &gt; @end_remove2'</a:t>
            </a:r>
            <a:r>
              <a:rPr lang="en-US" sz="1000" b="1" i="0" u="none" strike="noStrike" cap="none">
                <a:solidFill>
                  <a:srgbClr val="D4D4D4"/>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CDCAA"/>
                </a:solidFill>
                <a:latin typeface="Consolas"/>
                <a:ea typeface="Consolas"/>
                <a:cs typeface="Consolas"/>
                <a:sym typeface="Consolas"/>
              </a:rPr>
              <a:t>print</a:t>
            </a:r>
            <a:r>
              <a:rPr lang="en-US" sz="1000" b="1" i="0" u="none" strike="noStrike" cap="none">
                <a:solidFill>
                  <a:srgbClr val="D4D4D4"/>
                </a:solidFill>
                <a:latin typeface="Consolas"/>
                <a:ea typeface="Consolas"/>
                <a:cs typeface="Consolas"/>
                <a:sym typeface="Consolas"/>
              </a:rPr>
              <a:t>(df1.shape)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br>
              <a:rPr lang="en-US" sz="1000" b="1" i="0" u="none" strike="noStrike" cap="none">
                <a:solidFill>
                  <a:srgbClr val="D4D4D4"/>
                </a:solidFill>
                <a:latin typeface="Consolas"/>
                <a:ea typeface="Consolas"/>
                <a:cs typeface="Consolas"/>
                <a:sym typeface="Consolas"/>
              </a:rPr>
            </a:br>
            <a:r>
              <a:rPr lang="en-US" sz="1000" b="1" i="0" u="none" strike="noStrike" cap="none">
                <a:solidFill>
                  <a:srgbClr val="6A9955"/>
                </a:solidFill>
                <a:latin typeface="Consolas"/>
                <a:ea typeface="Consolas"/>
                <a:cs typeface="Consolas"/>
                <a:sym typeface="Consolas"/>
              </a:rPr>
              <a:t># Aggregate the data by date</a:t>
            </a:r>
            <a:endParaRPr sz="1000" b="1"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df2 =df1.groupby([</a:t>
            </a:r>
            <a:r>
              <a:rPr lang="en-US" sz="1000" b="1" i="0" u="none" strike="noStrike" cap="none">
                <a:solidFill>
                  <a:srgbClr val="CE9178"/>
                </a:solidFill>
                <a:latin typeface="Consolas"/>
                <a:ea typeface="Consolas"/>
                <a:cs typeface="Consolas"/>
                <a:sym typeface="Consolas"/>
              </a:rPr>
              <a:t>'Date'</a:t>
            </a:r>
            <a:r>
              <a:rPr lang="en-US" sz="1000" b="1" i="0" u="none" strike="noStrike" cap="none">
                <a:solidFill>
                  <a:srgbClr val="D4D4D4"/>
                </a:solidFill>
                <a:latin typeface="Consolas"/>
                <a:ea typeface="Consolas"/>
                <a:cs typeface="Consolas"/>
                <a:sym typeface="Consolas"/>
              </a:rPr>
              <a:t>]).sum()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df2.head()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br>
              <a:rPr lang="en-US" sz="1000" b="1" i="0" u="none" strike="noStrike" cap="none">
                <a:solidFill>
                  <a:srgbClr val="D4D4D4"/>
                </a:solidFill>
                <a:latin typeface="Consolas"/>
                <a:ea typeface="Consolas"/>
                <a:cs typeface="Consolas"/>
                <a:sym typeface="Consolas"/>
              </a:rPr>
            </a:br>
            <a:r>
              <a:rPr lang="en-US" sz="1000" b="1" i="0" u="none" strike="noStrike" cap="none">
                <a:solidFill>
                  <a:srgbClr val="6A9955"/>
                </a:solidFill>
                <a:latin typeface="Consolas"/>
                <a:ea typeface="Consolas"/>
                <a:cs typeface="Consolas"/>
                <a:sym typeface="Consolas"/>
              </a:rPr>
              <a:t># Convert it to csv</a:t>
            </a:r>
            <a:endParaRPr sz="1000" b="1"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D4D4D4"/>
                </a:solidFill>
                <a:latin typeface="Consolas"/>
                <a:ea typeface="Consolas"/>
                <a:cs typeface="Consolas"/>
                <a:sym typeface="Consolas"/>
              </a:rPr>
              <a:t>df2.to_csv(</a:t>
            </a:r>
            <a:r>
              <a:rPr lang="en-US" sz="1000" b="1" i="0" u="none" strike="noStrike" cap="none">
                <a:solidFill>
                  <a:srgbClr val="CE9178"/>
                </a:solidFill>
                <a:latin typeface="Consolas"/>
                <a:ea typeface="Consolas"/>
                <a:cs typeface="Consolas"/>
                <a:sym typeface="Consolas"/>
              </a:rPr>
              <a:t>'byDate.csv'</a:t>
            </a:r>
            <a:r>
              <a:rPr lang="en-US" sz="1000" b="1" i="0" u="none" strike="noStrike" cap="none">
                <a:solidFill>
                  <a:srgbClr val="D4D4D4"/>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p:txBody>
      </p:sp>
      <p:sp>
        <p:nvSpPr>
          <p:cNvPr id="263" name="Google Shape;263;gd52a6fb1bb_0_78"/>
          <p:cNvSpPr/>
          <p:nvPr/>
        </p:nvSpPr>
        <p:spPr>
          <a:xfrm>
            <a:off x="230819" y="1307716"/>
            <a:ext cx="11718600" cy="5359500"/>
          </a:xfrm>
          <a:prstGeom prst="rect">
            <a:avLst/>
          </a:prstGeom>
          <a:noFill/>
          <a:ln w="19050" cap="flat" cmpd="sng">
            <a:solidFill>
              <a:srgbClr val="F3929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Tree>
  </p:cSld>
  <p:clrMapOvr>
    <a:masterClrMapping/>
  </p:clrMapOvr>
</p:sld>
</file>

<file path=ppt/theme/theme1.xml><?xml version="1.0" encoding="utf-8"?>
<a:theme xmlns:a="http://schemas.openxmlformats.org/drawingml/2006/main" name="32_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TotalTime>
  <Words>3586</Words>
  <Application>Microsoft Office PowerPoint</Application>
  <PresentationFormat>Widescreen</PresentationFormat>
  <Paragraphs>334</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Malgun Gothic</vt:lpstr>
      <vt:lpstr>Noto Sans Symbols</vt:lpstr>
      <vt:lpstr>Arial</vt:lpstr>
      <vt:lpstr>Calibri</vt:lpstr>
      <vt:lpstr>Consolas</vt:lpstr>
      <vt:lpstr>32_Office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조현석</dc:creator>
  <cp:lastModifiedBy>Heo, Eunjeong</cp:lastModifiedBy>
  <cp:revision>8</cp:revision>
  <dcterms:created xsi:type="dcterms:W3CDTF">2021-04-21T15:11:39Z</dcterms:created>
  <dcterms:modified xsi:type="dcterms:W3CDTF">2021-04-29T00:52:13Z</dcterms:modified>
</cp:coreProperties>
</file>